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709" r:id="rId3"/>
    <p:sldId id="717" r:id="rId5"/>
    <p:sldId id="722" r:id="rId6"/>
    <p:sldId id="726" r:id="rId7"/>
    <p:sldId id="730" r:id="rId8"/>
    <p:sldId id="731" r:id="rId9"/>
    <p:sldId id="732" r:id="rId10"/>
    <p:sldId id="733" r:id="rId11"/>
    <p:sldId id="734" r:id="rId12"/>
    <p:sldId id="735" r:id="rId13"/>
    <p:sldId id="736" r:id="rId14"/>
    <p:sldId id="737" r:id="rId15"/>
    <p:sldId id="727" r:id="rId16"/>
    <p:sldId id="738" r:id="rId17"/>
    <p:sldId id="739" r:id="rId18"/>
    <p:sldId id="740" r:id="rId19"/>
    <p:sldId id="741" r:id="rId20"/>
    <p:sldId id="742" r:id="rId21"/>
    <p:sldId id="713" r:id="rId22"/>
  </p:sldIdLst>
  <p:sldSz cx="12192000" cy="6858000"/>
  <p:notesSz cx="6858000" cy="9144000"/>
  <p:custDataLst>
    <p:tags r:id="rId2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6A6A6"/>
    <a:srgbClr val="00896D"/>
    <a:srgbClr val="006D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57" y="3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6" Type="http://schemas.openxmlformats.org/officeDocument/2006/relationships/tags" Target="tags/tag1.xml"/><Relationship Id="rId25" Type="http://schemas.openxmlformats.org/officeDocument/2006/relationships/tableStyles" Target="tableStyles.xml"/><Relationship Id="rId24" Type="http://schemas.openxmlformats.org/officeDocument/2006/relationships/viewProps" Target="viewProps.xml"/><Relationship Id="rId23" Type="http://schemas.openxmlformats.org/officeDocument/2006/relationships/presProps" Target="presProps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E5363E-4BF0-43C1-ACC1-50B3EE2008D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819E1C-138B-4014-988D-848D0AAD73F7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07D0C9-73FA-49CD-A42F-C7E6961147C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07D0C9-73FA-49CD-A42F-C7E6961147C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07D0C9-73FA-49CD-A42F-C7E6961147C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07D0C9-73FA-49CD-A42F-C7E6961147C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07D0C9-73FA-49CD-A42F-C7E6961147C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07D0C9-73FA-49CD-A42F-C7E6961147C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07D0C9-73FA-49CD-A42F-C7E6961147C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07D0C9-73FA-49CD-A42F-C7E6961147C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07D0C9-73FA-49CD-A42F-C7E6961147C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07D0C9-73FA-49CD-A42F-C7E6961147C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07D0C9-73FA-49CD-A42F-C7E6961147C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07D0C9-73FA-49CD-A42F-C7E6961147C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07D0C9-73FA-49CD-A42F-C7E6961147C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07D0C9-73FA-49CD-A42F-C7E6961147C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07D0C9-73FA-49CD-A42F-C7E6961147C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07D0C9-73FA-49CD-A42F-C7E6961147C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07D0C9-73FA-49CD-A42F-C7E6961147C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07D0C9-73FA-49CD-A42F-C7E6961147C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07D0C9-73FA-49CD-A42F-C7E6961147C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91D66-D37D-4AD6-9D75-C1C663560D9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4B137-8D8D-4F3F-A267-9EEB0475525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91D66-D37D-4AD6-9D75-C1C663560D9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4B137-8D8D-4F3F-A267-9EEB0475525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91D66-D37D-4AD6-9D75-C1C663560D9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4B137-8D8D-4F3F-A267-9EEB0475525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91D66-D37D-4AD6-9D75-C1C663560D9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4B137-8D8D-4F3F-A267-9EEB0475525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91D66-D37D-4AD6-9D75-C1C663560D9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4B137-8D8D-4F3F-A267-9EEB0475525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91D66-D37D-4AD6-9D75-C1C663560D9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4B137-8D8D-4F3F-A267-9EEB0475525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91D66-D37D-4AD6-9D75-C1C663560D90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4B137-8D8D-4F3F-A267-9EEB0475525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91D66-D37D-4AD6-9D75-C1C663560D9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4B137-8D8D-4F3F-A267-9EEB0475525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91D66-D37D-4AD6-9D75-C1C663560D90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4B137-8D8D-4F3F-A267-9EEB0475525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91D66-D37D-4AD6-9D75-C1C663560D9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4B137-8D8D-4F3F-A267-9EEB0475525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91D66-D37D-4AD6-9D75-C1C663560D9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4B137-8D8D-4F3F-A267-9EEB0475525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891D66-D37D-4AD6-9D75-C1C663560D9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F4B137-8D8D-4F3F-A267-9EEB0475525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e7d195523061f1c0" descr="e7d195523061f1c0f0ec610a92cff745ee13794c7b8d98f8E73673273C9E8BE17CC3D63B9B1D6426C348A354AD505654C28F453CD7C8F90EADD06C08281DAED7140E5AAAED5880ECE414DFB6A93B82BE019406867034C3A8500A4827DCF3FBF74A471B736410707E336A01C9ADC9BE02ACCB8DF2121D81636A067B8AE80C6AB6F014154F4E7B7247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e7d195523061f1c0f0ec610a92cff745ee13794c7b8d98f8E73673273C9E8BE17CC3D63B9B1D6426C348A354AD505654C28F453CD7C8F90EADD06C08281DAED7140E5AAAED5880ECE414DFB6A93B82BE019406867034C3A8500A4827DCF3FBF74A471B736410707E336A01C9ADC9BE02ACCB8DF2121D81636A067B8AE80C6AB6F014154F4E7B7247</a:t>
            </a:r>
            <a:endParaRPr lang="zh-CN" altLang="en-US" sz="100"/>
          </a:p>
        </p:txBody>
      </p:sp>
      <p:sp>
        <p:nvSpPr>
          <p:cNvPr id="3" name="矩形 2"/>
          <p:cNvSpPr/>
          <p:nvPr/>
        </p:nvSpPr>
        <p:spPr>
          <a:xfrm>
            <a:off x="3374390" y="1755140"/>
            <a:ext cx="5463540" cy="76835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zh-CN" altLang="en-US" sz="4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</a:rPr>
              <a:t>专业课一对一</a:t>
            </a:r>
            <a:endParaRPr lang="zh-CN" altLang="en-US" sz="44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373661" y="3701385"/>
            <a:ext cx="517640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考研专业课教师：朱子龙</a:t>
            </a:r>
            <a:endParaRPr lang="zh-CN" altLang="en-US" sz="20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z="20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20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2024</a:t>
            </a:r>
            <a:r>
              <a:rPr lang="zh-CN" altLang="en-US" sz="20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20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0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20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12</a:t>
            </a:r>
            <a:r>
              <a:rPr lang="zh-CN" altLang="en-US" sz="20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日</a:t>
            </a:r>
            <a:endParaRPr lang="zh-CN" altLang="en-US" sz="20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7d195523061f1c0" descr="e7d195523061f1c0f0ec610a92cff745ee13794c7b8d98f8E73673273C9E8BE17CC3D63B9B1D6426C348A354AD505654C28F453CD7C8F90EADD06C08281DAED7140E5AAAED5880ECE414DFB6A93B82BE019406867034C3A8500A4827DCF3FBF74A471B736410707E336A01C9ADC9BE02ACCB8DF2121D81636A067B8AE80C6AB6F014154F4E7B7247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e7d195523061f1c0f0ec610a92cff745ee13794c7b8d98f8E73673273C9E8BE17CC3D63B9B1D6426C348A354AD505654C28F453CD7C8F90EADD06C08281DAED7140E5AAAED5880ECE414DFB6A93B82BE019406867034C3A8500A4827DCF3FBF74A471B736410707E336A01C9ADC9BE02ACCB8DF2121D81636A067B8AE80C6AB6F014154F4E7B7247</a:t>
            </a:r>
            <a:endParaRPr lang="zh-CN" altLang="en-US" sz="10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2235" y="1362075"/>
            <a:ext cx="7404735" cy="463105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64465" y="118110"/>
            <a:ext cx="609600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 defTabSz="914400">
              <a:buClrTx/>
              <a:buSzTx/>
              <a:buFontTx/>
            </a:pPr>
            <a:r>
              <a:rPr lang="en-US" altLang="zh-CN" sz="2400">
                <a:latin typeface="Arial" panose="020B0604020202020204" pitchFamily="34" charset="0"/>
                <a:sym typeface="+mn-ea"/>
              </a:rPr>
              <a:t>(8)</a:t>
            </a:r>
            <a:r>
              <a:rPr lang="zh-CN" altLang="en-US" sz="2400">
                <a:latin typeface="Arial" panose="020B0604020202020204" pitchFamily="34" charset="0"/>
                <a:sym typeface="+mn-ea"/>
              </a:rPr>
              <a:t>带头结点和不带头结点的区别</a:t>
            </a:r>
            <a:endParaRPr lang="zh-CN" altLang="en-US" sz="2400">
              <a:latin typeface="Arial" panose="020B0604020202020204" pitchFamily="34" charset="0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689215" y="2362200"/>
            <a:ext cx="5257800" cy="4838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/>
              <a:t>x-&gt;next = head-&gt;next;</a:t>
            </a:r>
            <a:endParaRPr lang="zh-CN" altLang="en-US"/>
          </a:p>
          <a:p>
            <a:r>
              <a:rPr lang="zh-CN" altLang="en-US"/>
              <a:t>head-&gt;next = x;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7689215" y="4476115"/>
            <a:ext cx="60960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x-&gt;next = head;</a:t>
            </a:r>
            <a:endParaRPr lang="zh-CN" altLang="en-US"/>
          </a:p>
          <a:p>
            <a:r>
              <a:rPr lang="zh-CN" altLang="en-US"/>
              <a:t>head = x;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7d195523061f1c0" descr="e7d195523061f1c0f0ec610a92cff745ee13794c7b8d98f8E73673273C9E8BE17CC3D63B9B1D6426C348A354AD505654C28F453CD7C8F90EADD06C08281DAED7140E5AAAED5880ECE414DFB6A93B82BE019406867034C3A8500A4827DCF3FBF74A471B736410707E336A01C9ADC9BE02ACCB8DF2121D81636A067B8AE80C6AB6F014154F4E7B7247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e7d195523061f1c0f0ec610a92cff745ee13794c7b8d98f8E73673273C9E8BE17CC3D63B9B1D6426C348A354AD505654C28F453CD7C8F90EADD06C08281DAED7140E5AAAED5880ECE414DFB6A93B82BE019406867034C3A8500A4827DCF3FBF74A471B736410707E336A01C9ADC9BE02ACCB8DF2121D81636A067B8AE80C6AB6F014154F4E7B7247</a:t>
            </a:r>
            <a:endParaRPr lang="zh-CN" altLang="en-US" sz="1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040" y="164465"/>
            <a:ext cx="11640820" cy="86487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0" y="1158875"/>
            <a:ext cx="7830185" cy="56991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7d195523061f1c0" descr="e7d195523061f1c0f0ec610a92cff745ee13794c7b8d98f8E73673273C9E8BE17CC3D63B9B1D6426C348A354AD505654C28F453CD7C8F90EADD06C08281DAED7140E5AAAED5880ECE414DFB6A93B82BE019406867034C3A8500A4827DCF3FBF74A471B736410707E336A01C9ADC9BE02ACCB8DF2121D81636A067B8AE80C6AB6F014154F4E7B7247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e7d195523061f1c0f0ec610a92cff745ee13794c7b8d98f8E73673273C9E8BE17CC3D63B9B1D6426C348A354AD505654C28F453CD7C8F90EADD06C08281DAED7140E5AAAED5880ECE414DFB6A93B82BE019406867034C3A8500A4827DCF3FBF74A471B736410707E336A01C9ADC9BE02ACCB8DF2121D81636A067B8AE80C6AB6F014154F4E7B7247</a:t>
            </a:r>
            <a:endParaRPr lang="zh-CN" altLang="en-US" sz="10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7010" y="102235"/>
            <a:ext cx="10213340" cy="316166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010" y="3206750"/>
            <a:ext cx="10212705" cy="34270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7d195523061f1c0" descr="e7d195523061f1c0f0ec610a92cff745ee13794c7b8d98f8E73673273C9E8BE17CC3D63B9B1D6426C348A354AD505654C28F453CD7C8F90EADD06C08281DAED7140E5AAAED5880ECE414DFB6A93B82BE019406867034C3A8500A4827DCF3FBF74A471B736410707E336A01C9ADC9BE02ACCB8DF2121D81636A067B8AE80C6AB6F014154F4E7B7247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e7d195523061f1c0f0ec610a92cff745ee13794c7b8d98f8E73673273C9E8BE17CC3D63B9B1D6426C348A354AD505654C28F453CD7C8F90EADD06C08281DAED7140E5AAAED5880ECE414DFB6A93B82BE019406867034C3A8500A4827DCF3FBF74A471B736410707E336A01C9ADC9BE02ACCB8DF2121D81636A067B8AE80C6AB6F014154F4E7B7247</a:t>
            </a:r>
            <a:endParaRPr lang="zh-CN" altLang="en-US" sz="1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3830" y="100330"/>
            <a:ext cx="11815445" cy="83629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830" y="936625"/>
            <a:ext cx="11719560" cy="18796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860" y="2943860"/>
            <a:ext cx="7206615" cy="38569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7d195523061f1c0" descr="e7d195523061f1c0f0ec610a92cff745ee13794c7b8d98f8E73673273C9E8BE17CC3D63B9B1D6426C348A354AD505654C28F453CD7C8F90EADD06C08281DAED7140E5AAAED5880ECE414DFB6A93B82BE019406867034C3A8500A4827DCF3FBF74A471B736410707E336A01C9ADC9BE02ACCB8DF2121D81636A067B8AE80C6AB6F014154F4E7B7247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e7d195523061f1c0f0ec610a92cff745ee13794c7b8d98f8E73673273C9E8BE17CC3D63B9B1D6426C348A354AD505654C28F453CD7C8F90EADD06C08281DAED7140E5AAAED5880ECE414DFB6A93B82BE019406867034C3A8500A4827DCF3FBF74A471B736410707E336A01C9ADC9BE02ACCB8DF2121D81636A067B8AE80C6AB6F014154F4E7B7247</a:t>
            </a:r>
            <a:endParaRPr lang="zh-CN" altLang="en-US" sz="100"/>
          </a:p>
        </p:txBody>
      </p:sp>
      <p:sp>
        <p:nvSpPr>
          <p:cNvPr id="3" name="文本框 2"/>
          <p:cNvSpPr txBox="1"/>
          <p:nvPr/>
        </p:nvSpPr>
        <p:spPr>
          <a:xfrm>
            <a:off x="4979035" y="90170"/>
            <a:ext cx="4064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循环单链表</a:t>
            </a:r>
            <a:endParaRPr lang="zh-CN" altLang="en-US" sz="2400"/>
          </a:p>
        </p:txBody>
      </p:sp>
      <p:sp>
        <p:nvSpPr>
          <p:cNvPr id="4" name="文本框 3"/>
          <p:cNvSpPr txBox="1"/>
          <p:nvPr/>
        </p:nvSpPr>
        <p:spPr>
          <a:xfrm>
            <a:off x="320675" y="558800"/>
            <a:ext cx="738505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循环单链表和单链表的区别在于，表中最后一个结点的指针不是指向</a:t>
            </a:r>
            <a:r>
              <a:rPr lang="en-US" altLang="zh-CN"/>
              <a:t>NULL</a:t>
            </a:r>
            <a:r>
              <a:rPr lang="zh-CN" altLang="en-US"/>
              <a:t>，而是指向头结点，整个链表形成一个环。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2570" y="1692275"/>
            <a:ext cx="10509250" cy="15227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7d195523061f1c0" descr="e7d195523061f1c0f0ec610a92cff745ee13794c7b8d98f8E73673273C9E8BE17CC3D63B9B1D6426C348A354AD505654C28F453CD7C8F90EADD06C08281DAED7140E5AAAED5880ECE414DFB6A93B82BE019406867034C3A8500A4827DCF3FBF74A471B736410707E336A01C9ADC9BE02ACCB8DF2121D81636A067B8AE80C6AB6F014154F4E7B7247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e7d195523061f1c0f0ec610a92cff745ee13794c7b8d98f8E73673273C9E8BE17CC3D63B9B1D6426C348A354AD505654C28F453CD7C8F90EADD06C08281DAED7140E5AAAED5880ECE414DFB6A93B82BE019406867034C3A8500A4827DCF3FBF74A471B736410707E336A01C9ADC9BE02ACCB8DF2121D81636A067B8AE80C6AB6F014154F4E7B7247</a:t>
            </a:r>
            <a:endParaRPr lang="zh-CN" altLang="en-US" sz="100"/>
          </a:p>
        </p:txBody>
      </p:sp>
      <p:sp>
        <p:nvSpPr>
          <p:cNvPr id="3" name="文本框 2"/>
          <p:cNvSpPr txBox="1"/>
          <p:nvPr/>
        </p:nvSpPr>
        <p:spPr>
          <a:xfrm>
            <a:off x="4008120" y="90170"/>
            <a:ext cx="4064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400"/>
              <a:t>双链表</a:t>
            </a:r>
            <a:endParaRPr lang="zh-CN" altLang="en-US" sz="2400"/>
          </a:p>
        </p:txBody>
      </p:sp>
      <p:sp>
        <p:nvSpPr>
          <p:cNvPr id="2" name="文本框 1"/>
          <p:cNvSpPr txBox="1"/>
          <p:nvPr/>
        </p:nvSpPr>
        <p:spPr>
          <a:xfrm>
            <a:off x="395605" y="739140"/>
            <a:ext cx="6260465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单链表的指针，使得单链表只能从头结点依次顺序地向后遍历。要访问某个节点的前驱，只能从头开始遍历，访问</a:t>
            </a:r>
            <a:endParaRPr lang="zh-CN" altLang="en-US"/>
          </a:p>
          <a:p>
            <a:r>
              <a:rPr lang="zh-CN" altLang="en-US"/>
              <a:t>为了克服单链表的上述缺点，引入了双链表，双链表结点中有两个指针prior和next，别别指向其前驱结点和后继结点。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8135" y="2339340"/>
            <a:ext cx="10168255" cy="137350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rcRect t="6373"/>
          <a:stretch>
            <a:fillRect/>
          </a:stretch>
        </p:blipFill>
        <p:spPr>
          <a:xfrm>
            <a:off x="165735" y="4114165"/>
            <a:ext cx="11236325" cy="15767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7d195523061f1c0" descr="e7d195523061f1c0f0ec610a92cff745ee13794c7b8d98f8E73673273C9E8BE17CC3D63B9B1D6426C348A354AD505654C28F453CD7C8F90EADD06C08281DAED7140E5AAAED5880ECE414DFB6A93B82BE019406867034C3A8500A4827DCF3FBF74A471B736410707E336A01C9ADC9BE02ACCB8DF2121D81636A067B8AE80C6AB6F014154F4E7B7247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e7d195523061f1c0f0ec610a92cff745ee13794c7b8d98f8E73673273C9E8BE17CC3D63B9B1D6426C348A354AD505654C28F453CD7C8F90EADD06C08281DAED7140E5AAAED5880ECE414DFB6A93B82BE019406867034C3A8500A4827DCF3FBF74A471B736410707E336A01C9ADC9BE02ACCB8DF2121D81636A067B8AE80C6AB6F014154F4E7B7247</a:t>
            </a:r>
            <a:endParaRPr lang="zh-CN" altLang="en-US" sz="10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3355" y="77470"/>
            <a:ext cx="10255250" cy="510349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73355" y="5448300"/>
            <a:ext cx="60960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①和②两步必须在④步之前，否则</a:t>
            </a:r>
            <a:r>
              <a:rPr lang="en-US" altLang="zh-CN"/>
              <a:t>p</a:t>
            </a:r>
            <a:r>
              <a:rPr lang="zh-CN" altLang="en-US"/>
              <a:t>的后继指针就会丢掉，导致插入失败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7d195523061f1c0" descr="e7d195523061f1c0f0ec610a92cff745ee13794c7b8d98f8E73673273C9E8BE17CC3D63B9B1D6426C348A354AD505654C28F453CD7C8F90EADD06C08281DAED7140E5AAAED5880ECE414DFB6A93B82BE019406867034C3A8500A4827DCF3FBF74A471B736410707E336A01C9ADC9BE02ACCB8DF2121D81636A067B8AE80C6AB6F014154F4E7B7247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e7d195523061f1c0f0ec610a92cff745ee13794c7b8d98f8E73673273C9E8BE17CC3D63B9B1D6426C348A354AD505654C28F453CD7C8F90EADD06C08281DAED7140E5AAAED5880ECE414DFB6A93B82BE019406867034C3A8500A4827DCF3FBF74A471B736410707E336A01C9ADC9BE02ACCB8DF2121D81636A067B8AE80C6AB6F014154F4E7B7247</a:t>
            </a:r>
            <a:endParaRPr lang="zh-CN" altLang="en-US" sz="10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1285" y="64770"/>
            <a:ext cx="10841990" cy="47402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7d195523061f1c0" descr="e7d195523061f1c0f0ec610a92cff745ee13794c7b8d98f8E73673273C9E8BE17CC3D63B9B1D6426C348A354AD505654C28F453CD7C8F90EADD06C08281DAED7140E5AAAED5880ECE414DFB6A93B82BE019406867034C3A8500A4827DCF3FBF74A471B736410707E336A01C9ADC9BE02ACCB8DF2121D81636A067B8AE80C6AB6F014154F4E7B7247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e7d195523061f1c0f0ec610a92cff745ee13794c7b8d98f8E73673273C9E8BE17CC3D63B9B1D6426C348A354AD505654C28F453CD7C8F90EADD06C08281DAED7140E5AAAED5880ECE414DFB6A93B82BE019406867034C3A8500A4827DCF3FBF74A471B736410707E336A01C9ADC9BE02ACCB8DF2121D81636A067B8AE80C6AB6F014154F4E7B7247</a:t>
            </a:r>
            <a:endParaRPr lang="zh-CN" altLang="en-US" sz="10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1310" y="144780"/>
            <a:ext cx="11548745" cy="42576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7d195523061f1c0" descr="e7d195523061f1c0f0ec610a92cff745ee13794c7b8d98f8E73673273C9E8BE17CC3D63B9B1D6426C348A354AD505654C28F453CD7C8F90EADD06C08281DAED7140E5AAAED5880ECE414DFB6A93B82BE019406867034C3A8500A4827DCF3FBF74A471B736410707E336A01C9ADC9BE02ACCB8DF2121D81636A067B8AE80C6AB6F014154F4E7B7247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e7d195523061f1c0f0ec610a92cff745ee13794c7b8d98f8E73673273C9E8BE17CC3D63B9B1D6426C348A354AD505654C28F453CD7C8F90EADD06C08281DAED7140E5AAAED5880ECE414DFB6A93B82BE019406867034C3A8500A4827DCF3FBF74A471B736410707E336A01C9ADC9BE02ACCB8DF2121D81636A067B8AE80C6AB6F014154F4E7B7247</a:t>
            </a:r>
            <a:endParaRPr lang="zh-CN" altLang="en-US" sz="100"/>
          </a:p>
        </p:txBody>
      </p:sp>
      <p:sp>
        <p:nvSpPr>
          <p:cNvPr id="22" name="文本框 21"/>
          <p:cNvSpPr txBox="1"/>
          <p:nvPr/>
        </p:nvSpPr>
        <p:spPr>
          <a:xfrm>
            <a:off x="2982216" y="2896155"/>
            <a:ext cx="6529476" cy="106612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>
            <a:defPPr>
              <a:defRPr lang="zh-CN"/>
            </a:defPPr>
            <a:lvl1pPr algn="ctr">
              <a:defRPr sz="8000">
                <a:gradFill flip="none" rotWithShape="1">
                  <a:gsLst>
                    <a:gs pos="0">
                      <a:schemeClr val="accent1"/>
                    </a:gs>
                    <a:gs pos="66000">
                      <a:schemeClr val="accent3"/>
                    </a:gs>
                    <a:gs pos="33000">
                      <a:schemeClr val="accent2"/>
                    </a:gs>
                    <a:gs pos="100000">
                      <a:schemeClr val="accent4"/>
                    </a:gs>
                  </a:gsLst>
                  <a:lin ang="0" scaled="1"/>
                  <a:tileRect/>
                </a:gradFill>
                <a:latin typeface="+mj-lt"/>
              </a:defRPr>
            </a:lvl1pPr>
          </a:lstStyle>
          <a:p>
            <a:r>
              <a:rPr lang="en-US" altLang="zh-CN" sz="633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 Black" panose="020B0A04020102020204" charset="0"/>
                <a:ea typeface="Arial Black" panose="020B0A04020102020204" charset="0"/>
                <a:cs typeface="Arial Black" panose="020B0A04020102020204" charset="0"/>
              </a:rPr>
              <a:t>THANK YOU</a:t>
            </a:r>
            <a:r>
              <a:rPr lang="zh-CN" altLang="en-US" sz="633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 Black" panose="020B0A04020102020204" charset="0"/>
                <a:ea typeface="Arial Black" panose="020B0A04020102020204" charset="0"/>
                <a:cs typeface="Arial Black" panose="020B0A04020102020204" charset="0"/>
              </a:rPr>
              <a:t>！</a:t>
            </a:r>
            <a:endParaRPr lang="zh-CN" altLang="en-US" sz="633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 Black" panose="020B0A04020102020204" charset="0"/>
              <a:ea typeface="Arial Black" panose="020B0A04020102020204" charset="0"/>
              <a:cs typeface="Arial Black" panose="020B0A040201020202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7d195523061f1c0" descr="e7d195523061f1c0f0ec610a92cff745ee13794c7b8d98f8E73673273C9E8BE17CC3D63B9B1D6426C348A354AD505654C28F453CD7C8F90EADD06C08281DAED7140E5AAAED5880ECE414DFB6A93B82BE019406867034C3A8500A4827DCF3FBF74A471B736410707E336A01C9ADC9BE02ACCB8DF2121D81636A067B8AE80C6AB6F014154F4E7B7247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e7d195523061f1c0f0ec610a92cff745ee13794c7b8d98f8E73673273C9E8BE17CC3D63B9B1D6426C348A354AD505654C28F453CD7C8F90EADD06C08281DAED7140E5AAAED5880ECE414DFB6A93B82BE019406867034C3A8500A4827DCF3FBF74A471B736410707E336A01C9ADC9BE02ACCB8DF2121D81636A067B8AE80C6AB6F014154F4E7B7247</a:t>
            </a:r>
            <a:endParaRPr lang="zh-CN" altLang="en-US" sz="100"/>
          </a:p>
        </p:txBody>
      </p:sp>
      <p:sp>
        <p:nvSpPr>
          <p:cNvPr id="2" name="文本框 1"/>
          <p:cNvSpPr txBox="1"/>
          <p:nvPr/>
        </p:nvSpPr>
        <p:spPr>
          <a:xfrm>
            <a:off x="5121910" y="295275"/>
            <a:ext cx="6096000" cy="5988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zh-CN" sz="3300">
                <a:latin typeface="Arial" panose="020B0604020202020204" pitchFamily="34" charset="0"/>
                <a:sym typeface="+mn-ea"/>
              </a:rPr>
              <a:t>单链表</a:t>
            </a:r>
            <a:endParaRPr lang="zh-CN" altLang="zh-CN" sz="3300">
              <a:latin typeface="Arial" panose="020B0604020202020204" pitchFamily="34" charset="0"/>
              <a:sym typeface="+mn-ea"/>
            </a:endParaRPr>
          </a:p>
        </p:txBody>
      </p:sp>
      <p:sp>
        <p:nvSpPr>
          <p:cNvPr id="3075" name="副标题 3074"/>
          <p:cNvSpPr>
            <a:spLocks noGrp="1"/>
          </p:cNvSpPr>
          <p:nvPr>
            <p:ph type="subTitle" idx="1"/>
          </p:nvPr>
        </p:nvSpPr>
        <p:spPr>
          <a:xfrm>
            <a:off x="746125" y="894080"/>
            <a:ext cx="8476615" cy="4105275"/>
          </a:xfrm>
        </p:spPr>
        <p:txBody>
          <a:bodyPr vert="horz" lIns="91440" tIns="45720" rIns="91440" bIns="45720" anchor="t" anchorCtr="0"/>
          <a:p>
            <a:pPr marL="0" indent="0" algn="l" defTabSz="914400">
              <a:buClrTx/>
              <a:buSzTx/>
              <a:buFontTx/>
              <a:buNone/>
            </a:pPr>
            <a:r>
              <a:rPr lang="en-US" altLang="zh-CN" sz="24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1.</a:t>
            </a:r>
            <a:r>
              <a:rPr lang="zh-CN" altLang="en-US" sz="24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单链表的定义</a:t>
            </a:r>
            <a:endParaRPr lang="zh-CN" altLang="en-US" sz="2400" kern="1200" baseline="0">
              <a:solidFill>
                <a:schemeClr val="tx1"/>
              </a:solidFill>
              <a:latin typeface="Arial" panose="020B0604020202020204" pitchFamily="34" charset="0"/>
              <a:ea typeface="+mn-ea"/>
              <a:cs typeface="+mn-cs"/>
            </a:endParaRPr>
          </a:p>
          <a:p>
            <a:pPr marL="0" indent="0" algn="l" defTabSz="914400">
              <a:buClrTx/>
              <a:buSzTx/>
              <a:buFontTx/>
              <a:buNone/>
            </a:pPr>
            <a:r>
              <a:rPr lang="zh-CN" altLang="en-US" sz="24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lang="en-US" altLang="zh-CN" sz="24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  </a:t>
            </a:r>
            <a:r>
              <a:rPr lang="zh-CN" altLang="en-US" sz="24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线性表的链式存储称为单链表</a:t>
            </a:r>
            <a:r>
              <a:rPr lang="en-US" altLang="zh-CN" sz="24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.</a:t>
            </a:r>
            <a:endParaRPr lang="en-US" altLang="zh-CN" sz="2400" kern="1200" baseline="0">
              <a:solidFill>
                <a:schemeClr val="tx1"/>
              </a:solidFill>
              <a:latin typeface="Arial" panose="020B0604020202020204" pitchFamily="34" charset="0"/>
              <a:ea typeface="+mn-ea"/>
              <a:cs typeface="+mn-cs"/>
            </a:endParaRPr>
          </a:p>
          <a:p>
            <a:pPr marL="0" indent="0" algn="l" defTabSz="914400">
              <a:buClrTx/>
              <a:buSzTx/>
              <a:buFontTx/>
              <a:buNone/>
            </a:pPr>
            <a:endParaRPr lang="en-US" altLang="zh-CN" sz="2400" kern="1200" baseline="0">
              <a:solidFill>
                <a:schemeClr val="tx1"/>
              </a:solidFill>
              <a:latin typeface="Arial" panose="020B0604020202020204" pitchFamily="34" charset="0"/>
              <a:ea typeface="+mn-ea"/>
              <a:cs typeface="+mn-cs"/>
            </a:endParaRPr>
          </a:p>
          <a:p>
            <a:pPr marL="0" indent="0" algn="l" defTabSz="914400">
              <a:buClrTx/>
              <a:buSzTx/>
              <a:buFontTx/>
              <a:buNone/>
            </a:pPr>
            <a:r>
              <a:rPr lang="en-US" altLang="zh-CN" sz="24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2.</a:t>
            </a:r>
            <a:r>
              <a:rPr lang="zh-CN" altLang="en-US" sz="24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单链表的特点</a:t>
            </a:r>
            <a:endParaRPr lang="zh-CN" altLang="en-US" sz="2400" kern="1200" baseline="0">
              <a:solidFill>
                <a:schemeClr val="tx1"/>
              </a:solidFill>
              <a:latin typeface="Arial" panose="020B0604020202020204" pitchFamily="34" charset="0"/>
              <a:ea typeface="+mn-ea"/>
              <a:cs typeface="+mn-cs"/>
            </a:endParaRPr>
          </a:p>
          <a:p>
            <a:pPr marL="0" indent="0" algn="l" defTabSz="914400">
              <a:buClrTx/>
              <a:buSzTx/>
              <a:buFontTx/>
              <a:buNone/>
            </a:pPr>
            <a:r>
              <a:rPr lang="zh-CN" altLang="en-US" sz="24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lang="en-US" altLang="zh-CN" sz="24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   </a:t>
            </a:r>
            <a:r>
              <a:rPr lang="zh-CN" altLang="en-US" sz="24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链表是由一个个结点组成</a:t>
            </a:r>
            <a:r>
              <a:rPr lang="en-US" altLang="zh-CN" sz="24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,</a:t>
            </a:r>
            <a:r>
              <a:rPr lang="zh-CN" altLang="en-US" sz="24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一个个结点包含两部分信息</a:t>
            </a:r>
            <a:endParaRPr lang="zh-CN" altLang="en-US" sz="2400" kern="1200" baseline="0">
              <a:solidFill>
                <a:schemeClr val="tx1"/>
              </a:solidFill>
              <a:latin typeface="Arial" panose="020B0604020202020204" pitchFamily="34" charset="0"/>
              <a:ea typeface="+mn-ea"/>
              <a:cs typeface="+mn-cs"/>
            </a:endParaRPr>
          </a:p>
          <a:p>
            <a:pPr marL="0" indent="0" algn="l" defTabSz="914400">
              <a:buClrTx/>
              <a:buSzTx/>
              <a:buFontTx/>
              <a:buNone/>
            </a:pPr>
            <a:r>
              <a:rPr lang="en-US" altLang="zh-CN" sz="24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    </a:t>
            </a:r>
            <a:r>
              <a:rPr lang="zh-CN" altLang="en-US" sz="24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一个是数据域</a:t>
            </a:r>
            <a:r>
              <a:rPr lang="en-US" altLang="zh-CN" sz="24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,</a:t>
            </a:r>
            <a:r>
              <a:rPr lang="zh-CN" altLang="en-US" sz="24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一个是指针域</a:t>
            </a:r>
            <a:r>
              <a:rPr lang="en-US" altLang="zh-CN" sz="24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. </a:t>
            </a:r>
            <a:endParaRPr lang="en-US" altLang="zh-CN" sz="2400" kern="1200" baseline="0">
              <a:solidFill>
                <a:schemeClr val="tx1"/>
              </a:solidFill>
              <a:latin typeface="Arial" panose="020B0604020202020204" pitchFamily="34" charset="0"/>
              <a:ea typeface="+mn-ea"/>
              <a:cs typeface="+mn-cs"/>
            </a:endParaRPr>
          </a:p>
          <a:p>
            <a:pPr marL="0" indent="0" algn="l" defTabSz="914400">
              <a:buClrTx/>
              <a:buSzTx/>
              <a:buFontTx/>
              <a:buNone/>
            </a:pPr>
            <a:r>
              <a:rPr lang="en-US" altLang="zh-CN" sz="24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     </a:t>
            </a:r>
            <a:r>
              <a:rPr lang="zh-CN" altLang="en-US" sz="24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数据域存放数据元素</a:t>
            </a:r>
            <a:endParaRPr lang="zh-CN" altLang="en-US" sz="2400" kern="1200" baseline="0">
              <a:solidFill>
                <a:schemeClr val="tx1"/>
              </a:solidFill>
              <a:latin typeface="Arial" panose="020B0604020202020204" pitchFamily="34" charset="0"/>
              <a:ea typeface="+mn-ea"/>
              <a:cs typeface="+mn-cs"/>
            </a:endParaRPr>
          </a:p>
          <a:p>
            <a:pPr marL="0" indent="0" algn="l" defTabSz="914400">
              <a:buClrTx/>
              <a:buSzTx/>
              <a:buFontTx/>
              <a:buNone/>
            </a:pPr>
            <a:r>
              <a:rPr lang="en-US" altLang="zh-CN" sz="24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     </a:t>
            </a:r>
            <a:r>
              <a:rPr lang="zh-CN" altLang="en-US" sz="24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指针域存放下一个结点的地址</a:t>
            </a:r>
            <a:endParaRPr lang="zh-CN" altLang="en-US" sz="2400" kern="1200" baseline="0">
              <a:solidFill>
                <a:schemeClr val="tx1"/>
              </a:solidFill>
              <a:latin typeface="Arial" panose="020B0604020202020204" pitchFamily="34" charset="0"/>
              <a:ea typeface="+mn-ea"/>
              <a:cs typeface="+mn-cs"/>
            </a:endParaRPr>
          </a:p>
          <a:p>
            <a:pPr algn="l" defTabSz="914400">
              <a:buClrTx/>
              <a:buSzTx/>
              <a:buFontTx/>
            </a:pPr>
            <a:endParaRPr lang="zh-CN" altLang="en-US" sz="2400" kern="1200" baseline="0">
              <a:solidFill>
                <a:schemeClr val="tx1"/>
              </a:solidFill>
              <a:latin typeface="Arial" panose="020B0604020202020204" pitchFamily="34" charset="0"/>
              <a:ea typeface="+mn-ea"/>
              <a:cs typeface="+mn-cs"/>
            </a:endParaRPr>
          </a:p>
          <a:p>
            <a:pPr algn="l" defTabSz="914400">
              <a:buClrTx/>
              <a:buSzTx/>
              <a:buFontTx/>
            </a:pPr>
            <a:endParaRPr lang="zh-CN" altLang="en-US" sz="2400" kern="1200" baseline="0">
              <a:solidFill>
                <a:schemeClr val="tx1"/>
              </a:solidFill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1306830" y="4999355"/>
            <a:ext cx="654685" cy="4413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1</a:t>
            </a:r>
            <a:endParaRPr lang="en-US" altLang="zh-CN"/>
          </a:p>
        </p:txBody>
      </p:sp>
      <p:sp>
        <p:nvSpPr>
          <p:cNvPr id="21" name="矩形 20"/>
          <p:cNvSpPr/>
          <p:nvPr/>
        </p:nvSpPr>
        <p:spPr>
          <a:xfrm>
            <a:off x="1961515" y="4999355"/>
            <a:ext cx="319405" cy="4406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2565400" y="4997450"/>
            <a:ext cx="654685" cy="4413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/>
              <a:t>2</a:t>
            </a:r>
            <a:endParaRPr lang="en-US" altLang="zh-CN" b="1"/>
          </a:p>
        </p:txBody>
      </p:sp>
      <p:sp>
        <p:nvSpPr>
          <p:cNvPr id="23" name="矩形 22"/>
          <p:cNvSpPr/>
          <p:nvPr/>
        </p:nvSpPr>
        <p:spPr>
          <a:xfrm>
            <a:off x="3214370" y="4998085"/>
            <a:ext cx="319405" cy="4406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24" name="矩形 23"/>
          <p:cNvSpPr/>
          <p:nvPr/>
        </p:nvSpPr>
        <p:spPr>
          <a:xfrm>
            <a:off x="3913505" y="4999355"/>
            <a:ext cx="654685" cy="4413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3</a:t>
            </a:r>
            <a:endParaRPr lang="en-US" altLang="zh-CN"/>
          </a:p>
        </p:txBody>
      </p:sp>
      <p:sp>
        <p:nvSpPr>
          <p:cNvPr id="25" name="矩形 24"/>
          <p:cNvSpPr/>
          <p:nvPr/>
        </p:nvSpPr>
        <p:spPr>
          <a:xfrm>
            <a:off x="4568190" y="4999355"/>
            <a:ext cx="319405" cy="4406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5176520" y="4998720"/>
            <a:ext cx="654685" cy="4413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4</a:t>
            </a:r>
            <a:endParaRPr lang="en-US" altLang="zh-CN"/>
          </a:p>
        </p:txBody>
      </p:sp>
      <p:sp>
        <p:nvSpPr>
          <p:cNvPr id="27" name="矩形 26"/>
          <p:cNvSpPr/>
          <p:nvPr/>
        </p:nvSpPr>
        <p:spPr>
          <a:xfrm>
            <a:off x="5831205" y="4998720"/>
            <a:ext cx="319405" cy="4406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8" name="矩形 27"/>
          <p:cNvSpPr/>
          <p:nvPr/>
        </p:nvSpPr>
        <p:spPr>
          <a:xfrm>
            <a:off x="6439535" y="4998085"/>
            <a:ext cx="654685" cy="4413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5</a:t>
            </a:r>
            <a:endParaRPr lang="en-US" altLang="zh-CN"/>
          </a:p>
        </p:txBody>
      </p:sp>
      <p:sp>
        <p:nvSpPr>
          <p:cNvPr id="29" name="矩形 28"/>
          <p:cNvSpPr/>
          <p:nvPr/>
        </p:nvSpPr>
        <p:spPr>
          <a:xfrm>
            <a:off x="7094220" y="4998085"/>
            <a:ext cx="319405" cy="4406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30" name="直接箭头连接符 29"/>
          <p:cNvCxnSpPr>
            <a:endCxn id="22" idx="1"/>
          </p:cNvCxnSpPr>
          <p:nvPr/>
        </p:nvCxnSpPr>
        <p:spPr>
          <a:xfrm>
            <a:off x="2195195" y="5203190"/>
            <a:ext cx="370205" cy="1524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/>
          <p:cNvCxnSpPr>
            <a:stCxn id="23" idx="3"/>
            <a:endCxn id="24" idx="1"/>
          </p:cNvCxnSpPr>
          <p:nvPr/>
        </p:nvCxnSpPr>
        <p:spPr>
          <a:xfrm>
            <a:off x="3533775" y="5218430"/>
            <a:ext cx="379730" cy="190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/>
          <p:cNvCxnSpPr>
            <a:stCxn id="25" idx="3"/>
            <a:endCxn id="26" idx="1"/>
          </p:cNvCxnSpPr>
          <p:nvPr/>
        </p:nvCxnSpPr>
        <p:spPr>
          <a:xfrm>
            <a:off x="4887595" y="5219700"/>
            <a:ext cx="28892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/>
          <p:cNvCxnSpPr>
            <a:stCxn id="27" idx="3"/>
            <a:endCxn id="28" idx="1"/>
          </p:cNvCxnSpPr>
          <p:nvPr/>
        </p:nvCxnSpPr>
        <p:spPr>
          <a:xfrm>
            <a:off x="6150610" y="5219065"/>
            <a:ext cx="28892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图片 3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34630" y="3349625"/>
            <a:ext cx="4176395" cy="9182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6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9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5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8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1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4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7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0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3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6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bldLvl="0" animBg="1"/>
      <p:bldP spid="21" grpId="0" bldLvl="0" animBg="1"/>
      <p:bldP spid="22" grpId="0" bldLvl="0" animBg="1"/>
      <p:bldP spid="23" grpId="0" bldLvl="0" animBg="1"/>
      <p:bldP spid="24" grpId="0" bldLvl="0" animBg="1"/>
      <p:bldP spid="25" grpId="0" bldLvl="0" animBg="1"/>
      <p:bldP spid="26" grpId="0" bldLvl="0" animBg="1"/>
      <p:bldP spid="27" grpId="0" bldLvl="0" animBg="1"/>
      <p:bldP spid="28" grpId="0" bldLvl="0" animBg="1"/>
      <p:bldP spid="29" grpId="0" bldLvl="0" animBg="1"/>
      <p:bldP spid="20" grpId="1" animBg="1"/>
      <p:bldP spid="21" grpId="1" animBg="1"/>
      <p:bldP spid="22" grpId="1" animBg="1"/>
      <p:bldP spid="23" grpId="1" animBg="1"/>
      <p:bldP spid="24" grpId="1" animBg="1"/>
      <p:bldP spid="25" grpId="1" animBg="1"/>
      <p:bldP spid="26" grpId="1" animBg="1"/>
      <p:bldP spid="27" grpId="1" animBg="1"/>
      <p:bldP spid="28" grpId="1" animBg="1"/>
      <p:bldP spid="29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7d195523061f1c0" descr="e7d195523061f1c0f0ec610a92cff745ee13794c7b8d98f8E73673273C9E8BE17CC3D63B9B1D6426C348A354AD505654C28F453CD7C8F90EADD06C08281DAED7140E5AAAED5880ECE414DFB6A93B82BE019406867034C3A8500A4827DCF3FBF74A471B736410707E336A01C9ADC9BE02ACCB8DF2121D81636A067B8AE80C6AB6F014154F4E7B7247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e7d195523061f1c0f0ec610a92cff745ee13794c7b8d98f8E73673273C9E8BE17CC3D63B9B1D6426C348A354AD505654C28F453CD7C8F90EADD06C08281DAED7140E5AAAED5880ECE414DFB6A93B82BE019406867034C3A8500A4827DCF3FBF74A471B736410707E336A01C9ADC9BE02ACCB8DF2121D81636A067B8AE80C6AB6F014154F4E7B7247</a:t>
            </a:r>
            <a:endParaRPr lang="zh-CN" altLang="en-US" sz="100"/>
          </a:p>
        </p:txBody>
      </p:sp>
      <p:sp>
        <p:nvSpPr>
          <p:cNvPr id="3" name="文本框 2"/>
          <p:cNvSpPr txBox="1"/>
          <p:nvPr/>
        </p:nvSpPr>
        <p:spPr>
          <a:xfrm>
            <a:off x="82550" y="180340"/>
            <a:ext cx="609600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 defTabSz="914400">
              <a:buClrTx/>
              <a:buSzTx/>
              <a:buFontTx/>
            </a:pPr>
            <a:r>
              <a:rPr lang="en-US" altLang="zh-CN" sz="2400">
                <a:latin typeface="Arial" panose="020B0604020202020204" pitchFamily="34" charset="0"/>
                <a:sym typeface="+mn-ea"/>
              </a:rPr>
              <a:t>3. </a:t>
            </a:r>
            <a:r>
              <a:rPr lang="zh-CN" altLang="en-US" sz="2400">
                <a:latin typeface="Arial" panose="020B0604020202020204" pitchFamily="34" charset="0"/>
                <a:sym typeface="+mn-ea"/>
              </a:rPr>
              <a:t>单链表的存储结构</a:t>
            </a:r>
            <a:endParaRPr lang="zh-CN" altLang="en-US" sz="2400">
              <a:latin typeface="Arial" panose="020B0604020202020204" pitchFamily="34" charset="0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2105" y="729615"/>
            <a:ext cx="4786630" cy="260921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32105" y="3517265"/>
            <a:ext cx="6096000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通常用头指针来标识一个单链表，如单链表</a:t>
            </a:r>
            <a:r>
              <a:rPr lang="en-US" altLang="zh-CN"/>
              <a:t>L</a:t>
            </a:r>
            <a:r>
              <a:rPr lang="zh-CN" altLang="en-US"/>
              <a:t>，头指针为NULL时表示一个空表。此外，为了操作上的方便，在单链表第一个结点之前附加一个结点，称为头结点。头结点的数据域可</a:t>
            </a:r>
            <a:r>
              <a:rPr lang="zh-CN" altLang="en-US">
                <a:sym typeface="+mn-ea"/>
              </a:rPr>
              <a:t>以不设任何信息，也可以记录表长等信息。头结点的指针域指向线性表的第一个元素结点。</a:t>
            </a:r>
            <a:endParaRPr lang="en-US" altLang="zh-CN">
              <a:sym typeface="+mn-ea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525" y="5304155"/>
            <a:ext cx="9952355" cy="10255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7d195523061f1c0" descr="e7d195523061f1c0f0ec610a92cff745ee13794c7b8d98f8E73673273C9E8BE17CC3D63B9B1D6426C348A354AD505654C28F453CD7C8F90EADD06C08281DAED7140E5AAAED5880ECE414DFB6A93B82BE019406867034C3A8500A4827DCF3FBF74A471B736410707E336A01C9ADC9BE02ACCB8DF2121D81636A067B8AE80C6AB6F014154F4E7B7247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e7d195523061f1c0f0ec610a92cff745ee13794c7b8d98f8E73673273C9E8BE17CC3D63B9B1D6426C348A354AD505654C28F453CD7C8F90EADD06C08281DAED7140E5AAAED5880ECE414DFB6A93B82BE019406867034C3A8500A4827DCF3FBF74A471B736410707E336A01C9ADC9BE02ACCB8DF2121D81636A067B8AE80C6AB6F014154F4E7B7247</a:t>
            </a:r>
            <a:endParaRPr lang="zh-CN" altLang="en-US" sz="100"/>
          </a:p>
        </p:txBody>
      </p:sp>
      <p:sp>
        <p:nvSpPr>
          <p:cNvPr id="3" name="文本框 2"/>
          <p:cNvSpPr txBox="1"/>
          <p:nvPr/>
        </p:nvSpPr>
        <p:spPr>
          <a:xfrm>
            <a:off x="700405" y="219710"/>
            <a:ext cx="6096000" cy="30460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 defTabSz="914400">
              <a:buClrTx/>
              <a:buSzTx/>
              <a:buFontTx/>
            </a:pPr>
            <a:r>
              <a:rPr lang="en-US" altLang="zh-CN" sz="2400">
                <a:latin typeface="Arial" panose="020B0604020202020204" pitchFamily="34" charset="0"/>
                <a:sym typeface="+mn-ea"/>
              </a:rPr>
              <a:t>4. </a:t>
            </a:r>
            <a:r>
              <a:rPr lang="zh-CN" altLang="en-US" sz="2400">
                <a:latin typeface="Arial" panose="020B0604020202020204" pitchFamily="34" charset="0"/>
                <a:sym typeface="+mn-ea"/>
              </a:rPr>
              <a:t>单链表的基本操作</a:t>
            </a:r>
            <a:r>
              <a:rPr lang="en-US" altLang="zh-CN" sz="2400">
                <a:latin typeface="Arial" panose="020B0604020202020204" pitchFamily="34" charset="0"/>
                <a:sym typeface="+mn-ea"/>
              </a:rPr>
              <a:t>       </a:t>
            </a:r>
            <a:endParaRPr lang="zh-CN" altLang="en-US" sz="2400" kern="1200" baseline="0">
              <a:solidFill>
                <a:schemeClr val="tx1"/>
              </a:solidFill>
              <a:latin typeface="Arial" panose="020B0604020202020204" pitchFamily="34" charset="0"/>
              <a:ea typeface="+mn-ea"/>
              <a:cs typeface="+mn-cs"/>
            </a:endParaRPr>
          </a:p>
          <a:p>
            <a:pPr algn="l" defTabSz="914400">
              <a:buClrTx/>
              <a:buSzTx/>
              <a:buFontTx/>
            </a:pPr>
            <a:r>
              <a:rPr lang="en-US" altLang="zh-CN" sz="2400">
                <a:latin typeface="Arial" panose="020B0604020202020204" pitchFamily="34" charset="0"/>
                <a:sym typeface="+mn-ea"/>
              </a:rPr>
              <a:t>  (1)</a:t>
            </a:r>
            <a:r>
              <a:rPr lang="zh-CN" altLang="en-US" sz="2400">
                <a:latin typeface="Arial" panose="020B0604020202020204" pitchFamily="34" charset="0"/>
                <a:sym typeface="+mn-ea"/>
              </a:rPr>
              <a:t>建表</a:t>
            </a:r>
            <a:endParaRPr lang="zh-CN" altLang="en-US" sz="2400" kern="1200" baseline="0">
              <a:solidFill>
                <a:schemeClr val="tx1"/>
              </a:solidFill>
              <a:latin typeface="Arial" panose="020B0604020202020204" pitchFamily="34" charset="0"/>
              <a:ea typeface="+mn-ea"/>
              <a:cs typeface="+mn-cs"/>
            </a:endParaRPr>
          </a:p>
          <a:p>
            <a:pPr algn="l" defTabSz="914400">
              <a:buClrTx/>
              <a:buSzTx/>
              <a:buFontTx/>
            </a:pPr>
            <a:r>
              <a:rPr lang="en-US" altLang="zh-CN" sz="2400">
                <a:latin typeface="Arial" panose="020B0604020202020204" pitchFamily="34" charset="0"/>
                <a:sym typeface="+mn-ea"/>
              </a:rPr>
              <a:t>  </a:t>
            </a:r>
            <a:r>
              <a:rPr lang="zh-CN" altLang="en-US" sz="2400">
                <a:latin typeface="Arial" panose="020B0604020202020204" pitchFamily="34" charset="0"/>
                <a:sym typeface="+mn-ea"/>
              </a:rPr>
              <a:t>头插法</a:t>
            </a:r>
            <a:r>
              <a:rPr lang="en-US" altLang="zh-CN" sz="2400">
                <a:latin typeface="Arial" panose="020B0604020202020204" pitchFamily="34" charset="0"/>
                <a:sym typeface="+mn-ea"/>
              </a:rPr>
              <a:t>:</a:t>
            </a:r>
            <a:r>
              <a:rPr lang="zh-CN" altLang="en-US" sz="2400">
                <a:latin typeface="Arial" panose="020B0604020202020204" pitchFamily="34" charset="0"/>
                <a:sym typeface="+mn-ea"/>
              </a:rPr>
              <a:t>从头部插入</a:t>
            </a:r>
            <a:r>
              <a:rPr lang="en-US" altLang="zh-CN" sz="2400">
                <a:latin typeface="Arial" panose="020B0604020202020204" pitchFamily="34" charset="0"/>
                <a:sym typeface="+mn-ea"/>
              </a:rPr>
              <a:t>,</a:t>
            </a:r>
            <a:r>
              <a:rPr lang="zh-CN" altLang="en-US" sz="2400">
                <a:latin typeface="Arial" panose="020B0604020202020204" pitchFamily="34" charset="0"/>
                <a:sym typeface="+mn-ea"/>
              </a:rPr>
              <a:t>最后输入的元素是单链表的第一个元素</a:t>
            </a:r>
            <a:endParaRPr lang="zh-CN" altLang="en-US" sz="2400" kern="1200" baseline="0">
              <a:solidFill>
                <a:schemeClr val="tx1"/>
              </a:solidFill>
              <a:latin typeface="Arial" panose="020B0604020202020204" pitchFamily="34" charset="0"/>
              <a:ea typeface="+mn-ea"/>
              <a:cs typeface="+mn-cs"/>
            </a:endParaRPr>
          </a:p>
          <a:p>
            <a:pPr algn="l" defTabSz="914400">
              <a:buClrTx/>
              <a:buSzTx/>
              <a:buFontTx/>
            </a:pPr>
            <a:r>
              <a:rPr lang="en-US" altLang="zh-CN" sz="2400">
                <a:latin typeface="Arial" panose="020B0604020202020204" pitchFamily="34" charset="0"/>
                <a:sym typeface="+mn-ea"/>
              </a:rPr>
              <a:t>  </a:t>
            </a:r>
            <a:r>
              <a:rPr lang="zh-CN" altLang="en-US" sz="2400">
                <a:highlight>
                  <a:srgbClr val="FFFF00"/>
                </a:highlight>
                <a:latin typeface="Arial" panose="020B0604020202020204" pitchFamily="34" charset="0"/>
                <a:sym typeface="+mn-ea"/>
              </a:rPr>
              <a:t>带头结点</a:t>
            </a:r>
            <a:endParaRPr lang="zh-CN" altLang="en-US" sz="2400" kern="1200" baseline="0">
              <a:solidFill>
                <a:schemeClr val="tx1"/>
              </a:solidFill>
              <a:highlight>
                <a:srgbClr val="FFFF00"/>
              </a:highlight>
              <a:latin typeface="Arial" panose="020B0604020202020204" pitchFamily="34" charset="0"/>
              <a:ea typeface="+mn-ea"/>
              <a:cs typeface="+mn-cs"/>
            </a:endParaRPr>
          </a:p>
          <a:p>
            <a:pPr algn="l" defTabSz="914400">
              <a:buClrTx/>
              <a:buSzTx/>
              <a:buFontTx/>
            </a:pPr>
            <a:r>
              <a:rPr lang="zh-CN" altLang="en-US" sz="2400">
                <a:latin typeface="Arial" panose="020B0604020202020204" pitchFamily="34" charset="0"/>
                <a:sym typeface="+mn-ea"/>
              </a:rPr>
              <a:t>①准备工作（建空表）</a:t>
            </a:r>
            <a:endParaRPr lang="zh-CN" altLang="en-US" sz="2400" kern="1200" baseline="0">
              <a:solidFill>
                <a:schemeClr val="tx1"/>
              </a:solidFill>
              <a:latin typeface="Arial" panose="020B0604020202020204" pitchFamily="34" charset="0"/>
              <a:ea typeface="+mn-ea"/>
              <a:cs typeface="+mn-cs"/>
            </a:endParaRPr>
          </a:p>
          <a:p>
            <a:pPr algn="l" defTabSz="914400">
              <a:buClrTx/>
              <a:buSzTx/>
              <a:buFontTx/>
            </a:pPr>
            <a:r>
              <a:rPr lang="zh-CN" altLang="en-US" sz="2400">
                <a:latin typeface="Arial" panose="020B0604020202020204" pitchFamily="34" charset="0"/>
                <a:sym typeface="+mn-ea"/>
              </a:rPr>
              <a:t>②创建新结点并赋值</a:t>
            </a:r>
            <a:endParaRPr lang="zh-CN" altLang="en-US" sz="2400" kern="1200" baseline="0">
              <a:solidFill>
                <a:schemeClr val="tx1"/>
              </a:solidFill>
              <a:latin typeface="Arial" panose="020B0604020202020204" pitchFamily="34" charset="0"/>
              <a:ea typeface="+mn-ea"/>
              <a:cs typeface="+mn-cs"/>
            </a:endParaRPr>
          </a:p>
          <a:p>
            <a:pPr algn="l" defTabSz="914400">
              <a:buClrTx/>
              <a:buSzTx/>
              <a:buFontTx/>
            </a:pPr>
            <a:r>
              <a:rPr lang="zh-CN" altLang="en-US" sz="2400">
                <a:latin typeface="Arial" panose="020B0604020202020204" pitchFamily="34" charset="0"/>
                <a:sym typeface="+mn-ea"/>
              </a:rPr>
              <a:t>③插到头结点之后</a:t>
            </a:r>
            <a:endParaRPr lang="zh-CN" altLang="en-US" sz="2400">
              <a:latin typeface="Arial" panose="020B0604020202020204" pitchFamily="34" charset="0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0200" y="3429000"/>
            <a:ext cx="6099810" cy="214820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2460" y="778510"/>
            <a:ext cx="4893310" cy="49085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7d195523061f1c0" descr="e7d195523061f1c0f0ec610a92cff745ee13794c7b8d98f8E73673273C9E8BE17CC3D63B9B1D6426C348A354AD505654C28F453CD7C8F90EADD06C08281DAED7140E5AAAED5880ECE414DFB6A93B82BE019406867034C3A8500A4827DCF3FBF74A471B736410707E336A01C9ADC9BE02ACCB8DF2121D81636A067B8AE80C6AB6F014154F4E7B7247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e7d195523061f1c0f0ec610a92cff745ee13794c7b8d98f8E73673273C9E8BE17CC3D63B9B1D6426C348A354AD505654C28F453CD7C8F90EADD06C08281DAED7140E5AAAED5880ECE414DFB6A93B82BE019406867034C3A8500A4827DCF3FBF74A471B736410707E336A01C9ADC9BE02ACCB8DF2121D81636A067B8AE80C6AB6F014154F4E7B7247</a:t>
            </a:r>
            <a:endParaRPr lang="zh-CN" altLang="en-US" sz="100"/>
          </a:p>
        </p:txBody>
      </p:sp>
      <p:sp>
        <p:nvSpPr>
          <p:cNvPr id="2" name="文本框 1"/>
          <p:cNvSpPr txBox="1"/>
          <p:nvPr/>
        </p:nvSpPr>
        <p:spPr>
          <a:xfrm>
            <a:off x="338455" y="752475"/>
            <a:ext cx="6096000" cy="26765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 defTabSz="914400">
              <a:buClrTx/>
              <a:buSzTx/>
              <a:buFontTx/>
            </a:pPr>
            <a:r>
              <a:rPr lang="zh-CN" altLang="en-US" sz="2400">
                <a:latin typeface="Arial" panose="020B0604020202020204" pitchFamily="34" charset="0"/>
                <a:sym typeface="+mn-ea"/>
              </a:rPr>
              <a:t>（</a:t>
            </a:r>
            <a:r>
              <a:rPr lang="en-US" altLang="zh-CN" sz="2400">
                <a:latin typeface="Arial" panose="020B0604020202020204" pitchFamily="34" charset="0"/>
                <a:sym typeface="+mn-ea"/>
              </a:rPr>
              <a:t>2</a:t>
            </a:r>
            <a:r>
              <a:rPr lang="zh-CN" altLang="en-US" sz="2400">
                <a:latin typeface="Arial" panose="020B0604020202020204" pitchFamily="34" charset="0"/>
                <a:sym typeface="+mn-ea"/>
              </a:rPr>
              <a:t>尾插法</a:t>
            </a:r>
            <a:r>
              <a:rPr lang="en-US" altLang="zh-CN" sz="2400">
                <a:latin typeface="Arial" panose="020B0604020202020204" pitchFamily="34" charset="0"/>
                <a:sym typeface="+mn-ea"/>
              </a:rPr>
              <a:t>:</a:t>
            </a:r>
            <a:r>
              <a:rPr lang="zh-CN" altLang="en-US" sz="2400">
                <a:latin typeface="Arial" panose="020B0604020202020204" pitchFamily="34" charset="0"/>
                <a:sym typeface="+mn-ea"/>
              </a:rPr>
              <a:t>从尾部插入</a:t>
            </a:r>
            <a:r>
              <a:rPr lang="en-US" altLang="zh-CN" sz="2400">
                <a:latin typeface="Arial" panose="020B0604020202020204" pitchFamily="34" charset="0"/>
                <a:sym typeface="+mn-ea"/>
              </a:rPr>
              <a:t>,</a:t>
            </a:r>
            <a:r>
              <a:rPr lang="zh-CN" altLang="en-US" sz="2400">
                <a:latin typeface="Arial" panose="020B0604020202020204" pitchFamily="34" charset="0"/>
                <a:sym typeface="+mn-ea"/>
              </a:rPr>
              <a:t>最后输入的元素是单链表的最后一个元素</a:t>
            </a:r>
            <a:endParaRPr lang="zh-CN" altLang="en-US" sz="2400" kern="1200" baseline="0">
              <a:solidFill>
                <a:schemeClr val="tx1"/>
              </a:solidFill>
              <a:latin typeface="Arial" panose="020B0604020202020204" pitchFamily="34" charset="0"/>
              <a:ea typeface="+mn-ea"/>
              <a:cs typeface="+mn-cs"/>
            </a:endParaRPr>
          </a:p>
          <a:p>
            <a:pPr algn="l" defTabSz="914400">
              <a:buClrTx/>
              <a:buSzTx/>
              <a:buFontTx/>
            </a:pPr>
            <a:r>
              <a:rPr lang="zh-CN" altLang="en-US" sz="2400">
                <a:latin typeface="Arial" panose="020B0604020202020204" pitchFamily="34" charset="0"/>
                <a:sym typeface="+mn-ea"/>
              </a:rPr>
              <a:t>①准备工作</a:t>
            </a:r>
            <a:r>
              <a:rPr lang="en-US" altLang="zh-CN" sz="2400">
                <a:latin typeface="Arial" panose="020B0604020202020204" pitchFamily="34" charset="0"/>
                <a:sym typeface="+mn-ea"/>
              </a:rPr>
              <a:t>(</a:t>
            </a:r>
            <a:r>
              <a:rPr lang="zh-CN" altLang="en-US" sz="2400">
                <a:latin typeface="Arial" panose="020B0604020202020204" pitchFamily="34" charset="0"/>
                <a:sym typeface="+mn-ea"/>
              </a:rPr>
              <a:t>建空表</a:t>
            </a:r>
            <a:r>
              <a:rPr lang="en-US" altLang="zh-CN" sz="2400">
                <a:latin typeface="Arial" panose="020B0604020202020204" pitchFamily="34" charset="0"/>
                <a:sym typeface="+mn-ea"/>
              </a:rPr>
              <a:t>)</a:t>
            </a:r>
            <a:r>
              <a:rPr lang="zh-CN" altLang="en-US" sz="2400">
                <a:latin typeface="Arial" panose="020B0604020202020204" pitchFamily="34" charset="0"/>
                <a:sym typeface="+mn-ea"/>
              </a:rPr>
              <a:t>，创建一个指针</a:t>
            </a:r>
            <a:r>
              <a:rPr lang="en-US" altLang="zh-CN" sz="2400">
                <a:latin typeface="Arial" panose="020B0604020202020204" pitchFamily="34" charset="0"/>
                <a:sym typeface="+mn-ea"/>
              </a:rPr>
              <a:t>p</a:t>
            </a:r>
            <a:r>
              <a:rPr lang="zh-CN" altLang="en-US" sz="2400">
                <a:latin typeface="Arial" panose="020B0604020202020204" pitchFamily="34" charset="0"/>
                <a:sym typeface="+mn-ea"/>
              </a:rPr>
              <a:t>指向头结点</a:t>
            </a:r>
            <a:endParaRPr lang="en-US" altLang="zh-CN" sz="2400" kern="1200" baseline="0">
              <a:solidFill>
                <a:schemeClr val="tx1"/>
              </a:solidFill>
              <a:latin typeface="Arial" panose="020B0604020202020204" pitchFamily="34" charset="0"/>
              <a:ea typeface="+mn-ea"/>
              <a:cs typeface="+mn-cs"/>
            </a:endParaRPr>
          </a:p>
          <a:p>
            <a:pPr algn="l" defTabSz="914400">
              <a:buClrTx/>
              <a:buSzTx/>
              <a:buFontTx/>
            </a:pPr>
            <a:r>
              <a:rPr lang="zh-CN" altLang="en-US" sz="2400">
                <a:latin typeface="Arial" panose="020B0604020202020204" pitchFamily="34" charset="0"/>
                <a:sym typeface="+mn-ea"/>
              </a:rPr>
              <a:t>②</a:t>
            </a:r>
            <a:r>
              <a:rPr lang="zh-CN" altLang="en-US" sz="2400">
                <a:latin typeface="Arial" panose="020B0604020202020204" pitchFamily="34" charset="0"/>
                <a:sym typeface="+mn-ea"/>
              </a:rPr>
              <a:t>创建新结点并赋值</a:t>
            </a:r>
            <a:endParaRPr lang="zh-CN" altLang="en-US" sz="2400" kern="1200" baseline="0">
              <a:solidFill>
                <a:schemeClr val="tx1"/>
              </a:solidFill>
              <a:latin typeface="Arial" panose="020B0604020202020204" pitchFamily="34" charset="0"/>
              <a:ea typeface="+mn-ea"/>
              <a:cs typeface="+mn-cs"/>
            </a:endParaRPr>
          </a:p>
          <a:p>
            <a:pPr algn="l" defTabSz="914400">
              <a:buClrTx/>
              <a:buSzTx/>
              <a:buFontTx/>
            </a:pPr>
            <a:r>
              <a:rPr lang="zh-CN" altLang="en-US" sz="2400">
                <a:latin typeface="Arial" panose="020B0604020202020204" pitchFamily="34" charset="0"/>
                <a:sym typeface="+mn-ea"/>
              </a:rPr>
              <a:t>③将新节点链接到</a:t>
            </a:r>
            <a:r>
              <a:rPr lang="en-US" altLang="zh-CN" sz="2400">
                <a:latin typeface="Arial" panose="020B0604020202020204" pitchFamily="34" charset="0"/>
                <a:sym typeface="+mn-ea"/>
              </a:rPr>
              <a:t>p</a:t>
            </a:r>
            <a:r>
              <a:rPr lang="zh-CN" altLang="en-US" sz="2400">
                <a:latin typeface="Arial" panose="020B0604020202020204" pitchFamily="34" charset="0"/>
                <a:sym typeface="+mn-ea"/>
              </a:rPr>
              <a:t>所指向的节点之后，然后将指针</a:t>
            </a:r>
            <a:r>
              <a:rPr lang="en-US" altLang="zh-CN" sz="2400">
                <a:latin typeface="Arial" panose="020B0604020202020204" pitchFamily="34" charset="0"/>
                <a:sym typeface="+mn-ea"/>
              </a:rPr>
              <a:t>p</a:t>
            </a:r>
            <a:r>
              <a:rPr lang="zh-CN" altLang="en-US" sz="2400">
                <a:latin typeface="Arial" panose="020B0604020202020204" pitchFamily="34" charset="0"/>
                <a:sym typeface="+mn-ea"/>
              </a:rPr>
              <a:t>后移。</a:t>
            </a:r>
            <a:endParaRPr lang="zh-CN" altLang="en-US" sz="2400">
              <a:latin typeface="Arial" panose="020B0604020202020204" pitchFamily="34" charset="0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31710" y="398780"/>
            <a:ext cx="4773930" cy="476440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44900"/>
            <a:ext cx="7077710" cy="16294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7d195523061f1c0" descr="e7d195523061f1c0f0ec610a92cff745ee13794c7b8d98f8E73673273C9E8BE17CC3D63B9B1D6426C348A354AD505654C28F453CD7C8F90EADD06C08281DAED7140E5AAAED5880ECE414DFB6A93B82BE019406867034C3A8500A4827DCF3FBF74A471B736410707E336A01C9ADC9BE02ACCB8DF2121D81636A067B8AE80C6AB6F014154F4E7B7247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e7d195523061f1c0f0ec610a92cff745ee13794c7b8d98f8E73673273C9E8BE17CC3D63B9B1D6426C348A354AD505654C28F453CD7C8F90EADD06C08281DAED7140E5AAAED5880ECE414DFB6A93B82BE019406867034C3A8500A4827DCF3FBF74A471B736410707E336A01C9ADC9BE02ACCB8DF2121D81636A067B8AE80C6AB6F014154F4E7B7247</a:t>
            </a:r>
            <a:endParaRPr lang="zh-CN" altLang="en-US" sz="100"/>
          </a:p>
        </p:txBody>
      </p:sp>
      <p:sp>
        <p:nvSpPr>
          <p:cNvPr id="2" name="文本框 1"/>
          <p:cNvSpPr txBox="1"/>
          <p:nvPr/>
        </p:nvSpPr>
        <p:spPr>
          <a:xfrm>
            <a:off x="329565" y="276860"/>
            <a:ext cx="609600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 defTabSz="914400">
              <a:buClrTx/>
              <a:buSzTx/>
              <a:buFontTx/>
            </a:pPr>
            <a:r>
              <a:rPr lang="en-US" altLang="zh-CN" sz="2400">
                <a:latin typeface="Arial" panose="020B0604020202020204" pitchFamily="34" charset="0"/>
                <a:sym typeface="+mn-ea"/>
              </a:rPr>
              <a:t> </a:t>
            </a:r>
            <a:r>
              <a:rPr lang="zh-CN" altLang="en-US" sz="2400">
                <a:latin typeface="Arial" panose="020B0604020202020204" pitchFamily="34" charset="0"/>
                <a:sym typeface="+mn-ea"/>
              </a:rPr>
              <a:t>（</a:t>
            </a:r>
            <a:r>
              <a:rPr lang="en-US" altLang="zh-CN" sz="2400">
                <a:latin typeface="Arial" panose="020B0604020202020204" pitchFamily="34" charset="0"/>
                <a:sym typeface="+mn-ea"/>
              </a:rPr>
              <a:t>3</a:t>
            </a:r>
            <a:r>
              <a:rPr lang="zh-CN" altLang="en-US" sz="2400">
                <a:latin typeface="Arial" panose="020B0604020202020204" pitchFamily="34" charset="0"/>
                <a:sym typeface="+mn-ea"/>
              </a:rPr>
              <a:t>）按值查找</a:t>
            </a:r>
            <a:r>
              <a:rPr lang="en-US" altLang="zh-CN" sz="2400">
                <a:latin typeface="Arial" panose="020B0604020202020204" pitchFamily="34" charset="0"/>
                <a:sym typeface="+mn-ea"/>
              </a:rPr>
              <a:t> (2021</a:t>
            </a:r>
            <a:r>
              <a:rPr lang="zh-CN" altLang="en-US" sz="2400">
                <a:latin typeface="Arial" panose="020B0604020202020204" pitchFamily="34" charset="0"/>
                <a:sym typeface="+mn-ea"/>
              </a:rPr>
              <a:t>年真题中的一部分</a:t>
            </a:r>
            <a:r>
              <a:rPr lang="en-US" altLang="zh-CN" sz="2400">
                <a:latin typeface="Arial" panose="020B0604020202020204" pitchFamily="34" charset="0"/>
                <a:sym typeface="+mn-ea"/>
              </a:rPr>
              <a:t>)</a:t>
            </a:r>
            <a:endParaRPr lang="en-US" altLang="zh-CN" sz="2400">
              <a:latin typeface="Arial" panose="020B0604020202020204" pitchFamily="34" charset="0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rcRect l="251" t="9920" r="-40" b="4498"/>
          <a:stretch>
            <a:fillRect/>
          </a:stretch>
        </p:blipFill>
        <p:spPr>
          <a:xfrm>
            <a:off x="329565" y="737235"/>
            <a:ext cx="9594215" cy="170370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26720" y="2968625"/>
            <a:ext cx="609600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 defTabSz="914400">
              <a:buClrTx/>
              <a:buSzTx/>
              <a:buFontTx/>
            </a:pPr>
            <a:r>
              <a:rPr lang="zh-CN" altLang="en-US" sz="2400">
                <a:latin typeface="Arial" panose="020B0604020202020204" pitchFamily="34" charset="0"/>
                <a:sym typeface="+mn-ea"/>
              </a:rPr>
              <a:t>（</a:t>
            </a:r>
            <a:r>
              <a:rPr lang="en-US" altLang="zh-CN" sz="2400">
                <a:latin typeface="Arial" panose="020B0604020202020204" pitchFamily="34" charset="0"/>
                <a:sym typeface="+mn-ea"/>
              </a:rPr>
              <a:t>4</a:t>
            </a:r>
            <a:r>
              <a:rPr lang="zh-CN" altLang="en-US" sz="2400">
                <a:latin typeface="Arial" panose="020B0604020202020204" pitchFamily="34" charset="0"/>
                <a:sym typeface="+mn-ea"/>
              </a:rPr>
              <a:t>）</a:t>
            </a:r>
            <a:r>
              <a:rPr lang="zh-CN" altLang="en-US" sz="2400">
                <a:latin typeface="Arial" panose="020B0604020202020204" pitchFamily="34" charset="0"/>
                <a:sym typeface="+mn-ea"/>
              </a:rPr>
              <a:t>按序号查找</a:t>
            </a:r>
            <a:endParaRPr lang="en-US" altLang="zh-CN" sz="2400">
              <a:latin typeface="Arial" panose="020B0604020202020204" pitchFamily="34" charset="0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715" y="3429000"/>
            <a:ext cx="8083550" cy="33883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7d195523061f1c0" descr="e7d195523061f1c0f0ec610a92cff745ee13794c7b8d98f8E73673273C9E8BE17CC3D63B9B1D6426C348A354AD505654C28F453CD7C8F90EADD06C08281DAED7140E5AAAED5880ECE414DFB6A93B82BE019406867034C3A8500A4827DCF3FBF74A471B736410707E336A01C9ADC9BE02ACCB8DF2121D81636A067B8AE80C6AB6F014154F4E7B7247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e7d195523061f1c0f0ec610a92cff745ee13794c7b8d98f8E73673273C9E8BE17CC3D63B9B1D6426C348A354AD505654C28F453CD7C8F90EADD06C08281DAED7140E5AAAED5880ECE414DFB6A93B82BE019406867034C3A8500A4827DCF3FBF74A471B736410707E336A01C9ADC9BE02ACCB8DF2121D81636A067B8AE80C6AB6F014154F4E7B7247</a:t>
            </a:r>
            <a:endParaRPr lang="zh-CN" altLang="en-US" sz="100"/>
          </a:p>
        </p:txBody>
      </p:sp>
      <p:sp>
        <p:nvSpPr>
          <p:cNvPr id="2" name="文本框 1"/>
          <p:cNvSpPr txBox="1"/>
          <p:nvPr/>
        </p:nvSpPr>
        <p:spPr>
          <a:xfrm>
            <a:off x="497205" y="430530"/>
            <a:ext cx="6096000" cy="1938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 defTabSz="914400">
              <a:buClrTx/>
              <a:buSzTx/>
              <a:buFontTx/>
            </a:pPr>
            <a:r>
              <a:rPr lang="zh-CN" altLang="en-US" sz="2400">
                <a:latin typeface="Arial" panose="020B0604020202020204" pitchFamily="34" charset="0"/>
                <a:sym typeface="+mn-ea"/>
              </a:rPr>
              <a:t>（</a:t>
            </a:r>
            <a:r>
              <a:rPr lang="en-US" altLang="zh-CN" sz="2400">
                <a:latin typeface="Arial" panose="020B0604020202020204" pitchFamily="34" charset="0"/>
                <a:sym typeface="+mn-ea"/>
              </a:rPr>
              <a:t>5</a:t>
            </a:r>
            <a:r>
              <a:rPr lang="zh-CN" altLang="en-US" sz="2400">
                <a:latin typeface="Arial" panose="020B0604020202020204" pitchFamily="34" charset="0"/>
                <a:sym typeface="+mn-ea"/>
              </a:rPr>
              <a:t>）插入结点</a:t>
            </a:r>
            <a:r>
              <a:rPr lang="en-US" altLang="zh-CN" sz="2400">
                <a:latin typeface="Arial" panose="020B0604020202020204" pitchFamily="34" charset="0"/>
                <a:sym typeface="+mn-ea"/>
              </a:rPr>
              <a:t>(</a:t>
            </a:r>
            <a:r>
              <a:rPr lang="zh-CN" altLang="en-US" sz="2400">
                <a:latin typeface="Arial" panose="020B0604020202020204" pitchFamily="34" charset="0"/>
                <a:sym typeface="+mn-ea"/>
              </a:rPr>
              <a:t>结点</a:t>
            </a:r>
            <a:r>
              <a:rPr lang="en-US" altLang="zh-CN" sz="2400">
                <a:latin typeface="Arial" panose="020B0604020202020204" pitchFamily="34" charset="0"/>
                <a:sym typeface="+mn-ea"/>
              </a:rPr>
              <a:t>p</a:t>
            </a:r>
            <a:r>
              <a:rPr lang="zh-CN" altLang="en-US" sz="2400">
                <a:latin typeface="Arial" panose="020B0604020202020204" pitchFamily="34" charset="0"/>
                <a:sym typeface="+mn-ea"/>
              </a:rPr>
              <a:t>后插入元素为</a:t>
            </a:r>
            <a:r>
              <a:rPr lang="en-US" altLang="zh-CN" sz="2400">
                <a:latin typeface="Arial" panose="020B0604020202020204" pitchFamily="34" charset="0"/>
                <a:sym typeface="+mn-ea"/>
              </a:rPr>
              <a:t>e</a:t>
            </a:r>
            <a:r>
              <a:rPr lang="zh-CN" altLang="en-US" sz="2400">
                <a:latin typeface="Arial" panose="020B0604020202020204" pitchFamily="34" charset="0"/>
                <a:sym typeface="+mn-ea"/>
              </a:rPr>
              <a:t>的结点</a:t>
            </a:r>
            <a:r>
              <a:rPr lang="en-US" altLang="zh-CN" sz="2400">
                <a:latin typeface="Arial" panose="020B0604020202020204" pitchFamily="34" charset="0"/>
                <a:sym typeface="+mn-ea"/>
              </a:rPr>
              <a:t>)</a:t>
            </a:r>
            <a:endParaRPr lang="en-US" altLang="zh-CN" sz="2400" kern="1200" baseline="0">
              <a:solidFill>
                <a:schemeClr val="tx1"/>
              </a:solidFill>
              <a:latin typeface="Arial" panose="020B0604020202020204" pitchFamily="34" charset="0"/>
              <a:ea typeface="+mn-ea"/>
              <a:cs typeface="+mn-cs"/>
            </a:endParaRPr>
          </a:p>
          <a:p>
            <a:pPr algn="l" defTabSz="914400">
              <a:buClrTx/>
              <a:buSzTx/>
              <a:buFontTx/>
            </a:pPr>
            <a:r>
              <a:rPr lang="en-US" altLang="zh-CN" sz="2400">
                <a:latin typeface="Arial" panose="020B0604020202020204" pitchFamily="34" charset="0"/>
                <a:sym typeface="+mn-ea"/>
              </a:rPr>
              <a:t>       </a:t>
            </a:r>
            <a:r>
              <a:rPr lang="zh-CN" altLang="en-US" sz="2400">
                <a:latin typeface="Arial" panose="020B0604020202020204" pitchFamily="34" charset="0"/>
                <a:sym typeface="+mn-ea"/>
              </a:rPr>
              <a:t>①创建新结点</a:t>
            </a:r>
            <a:endParaRPr lang="zh-CN" altLang="en-US" sz="2400" kern="1200" baseline="0">
              <a:solidFill>
                <a:schemeClr val="tx1"/>
              </a:solidFill>
              <a:latin typeface="Arial" panose="020B0604020202020204" pitchFamily="34" charset="0"/>
              <a:ea typeface="+mn-ea"/>
              <a:cs typeface="+mn-cs"/>
            </a:endParaRPr>
          </a:p>
          <a:p>
            <a:pPr algn="l" defTabSz="914400">
              <a:buClrTx/>
              <a:buSzTx/>
              <a:buFontTx/>
            </a:pPr>
            <a:r>
              <a:rPr lang="en-US" altLang="zh-CN" sz="2400">
                <a:latin typeface="Arial" panose="020B0604020202020204" pitchFamily="34" charset="0"/>
                <a:sym typeface="+mn-ea"/>
              </a:rPr>
              <a:t>       </a:t>
            </a:r>
            <a:r>
              <a:rPr lang="zh-CN" altLang="en-US" sz="2400">
                <a:latin typeface="Arial" panose="020B0604020202020204" pitchFamily="34" charset="0"/>
                <a:sym typeface="+mn-ea"/>
              </a:rPr>
              <a:t>②新结点的数据域为</a:t>
            </a:r>
            <a:r>
              <a:rPr lang="en-US" altLang="zh-CN" sz="2400">
                <a:latin typeface="Arial" panose="020B0604020202020204" pitchFamily="34" charset="0"/>
                <a:sym typeface="+mn-ea"/>
              </a:rPr>
              <a:t>e,</a:t>
            </a:r>
            <a:r>
              <a:rPr lang="zh-CN" altLang="en-US" sz="2400">
                <a:latin typeface="Arial" panose="020B0604020202020204" pitchFamily="34" charset="0"/>
                <a:sym typeface="+mn-ea"/>
              </a:rPr>
              <a:t>指针域指向</a:t>
            </a:r>
            <a:r>
              <a:rPr lang="en-US" altLang="zh-CN" sz="2400">
                <a:latin typeface="Arial" panose="020B0604020202020204" pitchFamily="34" charset="0"/>
                <a:sym typeface="+mn-ea"/>
              </a:rPr>
              <a:t>p</a:t>
            </a:r>
            <a:r>
              <a:rPr lang="zh-CN" altLang="en-US" sz="2400">
                <a:latin typeface="Arial" panose="020B0604020202020204" pitchFamily="34" charset="0"/>
                <a:sym typeface="+mn-ea"/>
              </a:rPr>
              <a:t>的下一个</a:t>
            </a:r>
            <a:endParaRPr lang="zh-CN" altLang="en-US" sz="2400" kern="1200" baseline="0">
              <a:solidFill>
                <a:schemeClr val="tx1"/>
              </a:solidFill>
              <a:latin typeface="Arial" panose="020B0604020202020204" pitchFamily="34" charset="0"/>
              <a:ea typeface="+mn-ea"/>
              <a:cs typeface="+mn-cs"/>
            </a:endParaRPr>
          </a:p>
          <a:p>
            <a:pPr algn="l" defTabSz="914400">
              <a:buClrTx/>
              <a:buSzTx/>
              <a:buFontTx/>
            </a:pPr>
            <a:r>
              <a:rPr lang="en-US" altLang="zh-CN" sz="2400">
                <a:latin typeface="Arial" panose="020B0604020202020204" pitchFamily="34" charset="0"/>
                <a:sym typeface="+mn-ea"/>
              </a:rPr>
              <a:t>       </a:t>
            </a:r>
            <a:r>
              <a:rPr lang="zh-CN" altLang="en-US" sz="2400">
                <a:latin typeface="Arial" panose="020B0604020202020204" pitchFamily="34" charset="0"/>
                <a:sym typeface="+mn-ea"/>
              </a:rPr>
              <a:t>③</a:t>
            </a:r>
            <a:r>
              <a:rPr lang="en-US" altLang="zh-CN" sz="2400">
                <a:latin typeface="Arial" panose="020B0604020202020204" pitchFamily="34" charset="0"/>
                <a:sym typeface="+mn-ea"/>
              </a:rPr>
              <a:t>p</a:t>
            </a:r>
            <a:r>
              <a:rPr lang="zh-CN" altLang="en-US" sz="2400">
                <a:latin typeface="Arial" panose="020B0604020202020204" pitchFamily="34" charset="0"/>
                <a:sym typeface="+mn-ea"/>
              </a:rPr>
              <a:t>的指针域指向新结点</a:t>
            </a:r>
            <a:endParaRPr lang="zh-CN" altLang="en-US" sz="2400">
              <a:latin typeface="Arial" panose="020B0604020202020204" pitchFamily="34" charset="0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7985" y="2913380"/>
            <a:ext cx="8430895" cy="193294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2735" y="429895"/>
            <a:ext cx="5450840" cy="17970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7d195523061f1c0" descr="e7d195523061f1c0f0ec610a92cff745ee13794c7b8d98f8E73673273C9E8BE17CC3D63B9B1D6426C348A354AD505654C28F453CD7C8F90EADD06C08281DAED7140E5AAAED5880ECE414DFB6A93B82BE019406867034C3A8500A4827DCF3FBF74A471B736410707E336A01C9ADC9BE02ACCB8DF2121D81636A067B8AE80C6AB6F014154F4E7B7247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e7d195523061f1c0f0ec610a92cff745ee13794c7b8d98f8E73673273C9E8BE17CC3D63B9B1D6426C348A354AD505654C28F453CD7C8F90EADD06C08281DAED7140E5AAAED5880ECE414DFB6A93B82BE019406867034C3A8500A4827DCF3FBF74A471B736410707E336A01C9ADC9BE02ACCB8DF2121D81636A067B8AE80C6AB6F014154F4E7B7247</a:t>
            </a:r>
            <a:endParaRPr lang="zh-CN" altLang="en-US" sz="100"/>
          </a:p>
        </p:txBody>
      </p:sp>
      <p:sp>
        <p:nvSpPr>
          <p:cNvPr id="2" name="文本框 1"/>
          <p:cNvSpPr txBox="1"/>
          <p:nvPr/>
        </p:nvSpPr>
        <p:spPr>
          <a:xfrm>
            <a:off x="187960" y="128905"/>
            <a:ext cx="6096000" cy="1568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 defTabSz="914400">
              <a:buClrTx/>
              <a:buSzTx/>
              <a:buFontTx/>
            </a:pPr>
            <a:r>
              <a:rPr lang="en-US" altLang="zh-CN" sz="2400">
                <a:latin typeface="Arial" panose="020B0604020202020204" pitchFamily="34" charset="0"/>
                <a:sym typeface="+mn-ea"/>
              </a:rPr>
              <a:t> (6)</a:t>
            </a:r>
            <a:r>
              <a:rPr lang="zh-CN" altLang="en-US" sz="2400">
                <a:latin typeface="Arial" panose="020B0604020202020204" pitchFamily="34" charset="0"/>
                <a:sym typeface="+mn-ea"/>
              </a:rPr>
              <a:t>删除结点</a:t>
            </a:r>
            <a:r>
              <a:rPr lang="en-US" altLang="zh-CN" sz="2400">
                <a:latin typeface="Arial" panose="020B0604020202020204" pitchFamily="34" charset="0"/>
                <a:sym typeface="+mn-ea"/>
              </a:rPr>
              <a:t>(</a:t>
            </a:r>
            <a:r>
              <a:rPr lang="zh-CN" sz="2400">
                <a:latin typeface="Arial" panose="020B0604020202020204" pitchFamily="34" charset="0"/>
                <a:sym typeface="+mn-ea"/>
              </a:rPr>
              <a:t>删除</a:t>
            </a:r>
            <a:r>
              <a:rPr lang="en-US" altLang="zh-CN" sz="2400">
                <a:latin typeface="Arial" panose="020B0604020202020204" pitchFamily="34" charset="0"/>
                <a:sym typeface="+mn-ea"/>
              </a:rPr>
              <a:t>p</a:t>
            </a:r>
            <a:r>
              <a:rPr lang="zh-CN" altLang="en-US" sz="2400">
                <a:latin typeface="Arial" panose="020B0604020202020204" pitchFamily="34" charset="0"/>
                <a:sym typeface="+mn-ea"/>
              </a:rPr>
              <a:t>后结点</a:t>
            </a:r>
            <a:r>
              <a:rPr lang="en-US" altLang="zh-CN" sz="2400">
                <a:latin typeface="Arial" panose="020B0604020202020204" pitchFamily="34" charset="0"/>
                <a:sym typeface="+mn-ea"/>
              </a:rPr>
              <a:t>)</a:t>
            </a:r>
            <a:endParaRPr lang="en-US" altLang="zh-CN" sz="2400" kern="1200" baseline="0">
              <a:solidFill>
                <a:schemeClr val="tx1"/>
              </a:solidFill>
              <a:latin typeface="Arial" panose="020B0604020202020204" pitchFamily="34" charset="0"/>
              <a:ea typeface="+mn-ea"/>
              <a:cs typeface="+mn-cs"/>
            </a:endParaRPr>
          </a:p>
          <a:p>
            <a:pPr algn="l" defTabSz="914400">
              <a:buClrTx/>
              <a:buSzTx/>
              <a:buFontTx/>
            </a:pPr>
            <a:r>
              <a:rPr lang="en-US" altLang="zh-CN" sz="2400">
                <a:latin typeface="Arial" panose="020B0604020202020204" pitchFamily="34" charset="0"/>
                <a:sym typeface="+mn-ea"/>
              </a:rPr>
              <a:t>       </a:t>
            </a:r>
            <a:r>
              <a:rPr lang="zh-CN" altLang="en-US" sz="2400">
                <a:latin typeface="Arial" panose="020B0604020202020204" pitchFamily="34" charset="0"/>
                <a:sym typeface="+mn-ea"/>
              </a:rPr>
              <a:t>①指针</a:t>
            </a:r>
            <a:r>
              <a:rPr lang="en-US" altLang="zh-CN" sz="2400">
                <a:latin typeface="Arial" panose="020B0604020202020204" pitchFamily="34" charset="0"/>
                <a:sym typeface="+mn-ea"/>
              </a:rPr>
              <a:t>q</a:t>
            </a:r>
            <a:r>
              <a:rPr lang="zh-CN" altLang="en-US" sz="2400">
                <a:latin typeface="Arial" panose="020B0604020202020204" pitchFamily="34" charset="0"/>
                <a:sym typeface="+mn-ea"/>
              </a:rPr>
              <a:t>指向</a:t>
            </a:r>
            <a:r>
              <a:rPr lang="en-US" altLang="zh-CN" sz="2400">
                <a:latin typeface="Arial" panose="020B0604020202020204" pitchFamily="34" charset="0"/>
                <a:sym typeface="+mn-ea"/>
              </a:rPr>
              <a:t>p</a:t>
            </a:r>
            <a:r>
              <a:rPr lang="zh-CN" altLang="en-US" sz="2400">
                <a:latin typeface="Arial" panose="020B0604020202020204" pitchFamily="34" charset="0"/>
                <a:sym typeface="+mn-ea"/>
              </a:rPr>
              <a:t>的下一个结点</a:t>
            </a:r>
            <a:endParaRPr lang="zh-CN" altLang="en-US" sz="2400" kern="1200" baseline="0">
              <a:solidFill>
                <a:schemeClr val="tx1"/>
              </a:solidFill>
              <a:latin typeface="Arial" panose="020B0604020202020204" pitchFamily="34" charset="0"/>
              <a:ea typeface="+mn-ea"/>
              <a:cs typeface="+mn-cs"/>
            </a:endParaRPr>
          </a:p>
          <a:p>
            <a:pPr algn="l" defTabSz="914400">
              <a:buClrTx/>
              <a:buSzTx/>
              <a:buFontTx/>
            </a:pPr>
            <a:r>
              <a:rPr lang="en-US" altLang="zh-CN" sz="2400">
                <a:latin typeface="Arial" panose="020B0604020202020204" pitchFamily="34" charset="0"/>
                <a:sym typeface="+mn-ea"/>
              </a:rPr>
              <a:t>       </a:t>
            </a:r>
            <a:r>
              <a:rPr lang="zh-CN" altLang="en-US" sz="2400">
                <a:latin typeface="Arial" panose="020B0604020202020204" pitchFamily="34" charset="0"/>
                <a:sym typeface="+mn-ea"/>
              </a:rPr>
              <a:t>②</a:t>
            </a:r>
            <a:r>
              <a:rPr lang="en-US" altLang="zh-CN" sz="2400">
                <a:latin typeface="Arial" panose="020B0604020202020204" pitchFamily="34" charset="0"/>
                <a:sym typeface="+mn-ea"/>
              </a:rPr>
              <a:t>p</a:t>
            </a:r>
            <a:r>
              <a:rPr lang="zh-CN" altLang="en-US" sz="2400">
                <a:latin typeface="Arial" panose="020B0604020202020204" pitchFamily="34" charset="0"/>
                <a:sym typeface="+mn-ea"/>
              </a:rPr>
              <a:t>的指针指向</a:t>
            </a:r>
            <a:r>
              <a:rPr lang="en-US" altLang="zh-CN" sz="2400">
                <a:latin typeface="Arial" panose="020B0604020202020204" pitchFamily="34" charset="0"/>
                <a:sym typeface="+mn-ea"/>
              </a:rPr>
              <a:t>q</a:t>
            </a:r>
            <a:r>
              <a:rPr lang="zh-CN" altLang="en-US" sz="2400">
                <a:latin typeface="Arial" panose="020B0604020202020204" pitchFamily="34" charset="0"/>
                <a:sym typeface="+mn-ea"/>
              </a:rPr>
              <a:t>的下一个结点</a:t>
            </a:r>
            <a:endParaRPr lang="zh-CN" altLang="en-US" sz="2400" kern="1200" baseline="0">
              <a:solidFill>
                <a:schemeClr val="tx1"/>
              </a:solidFill>
              <a:latin typeface="Arial" panose="020B0604020202020204" pitchFamily="34" charset="0"/>
              <a:ea typeface="+mn-ea"/>
              <a:cs typeface="+mn-cs"/>
            </a:endParaRPr>
          </a:p>
          <a:p>
            <a:pPr algn="l" defTabSz="914400">
              <a:buClrTx/>
              <a:buSzTx/>
              <a:buFontTx/>
            </a:pPr>
            <a:r>
              <a:rPr lang="en-US" altLang="zh-CN" sz="2400">
                <a:latin typeface="Arial" panose="020B0604020202020204" pitchFamily="34" charset="0"/>
                <a:sym typeface="+mn-ea"/>
              </a:rPr>
              <a:t>       </a:t>
            </a:r>
            <a:r>
              <a:rPr lang="zh-CN" altLang="en-US" sz="2400">
                <a:latin typeface="Arial" panose="020B0604020202020204" pitchFamily="34" charset="0"/>
                <a:sym typeface="+mn-ea"/>
              </a:rPr>
              <a:t>③释放</a:t>
            </a:r>
            <a:r>
              <a:rPr lang="en-US" altLang="zh-CN" sz="2400">
                <a:latin typeface="Arial" panose="020B0604020202020204" pitchFamily="34" charset="0"/>
                <a:sym typeface="+mn-ea"/>
              </a:rPr>
              <a:t>q</a:t>
            </a:r>
            <a:endParaRPr lang="en-US" altLang="zh-CN" sz="2400">
              <a:latin typeface="Arial" panose="020B0604020202020204" pitchFamily="34" charset="0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64760" y="221615"/>
            <a:ext cx="6929120" cy="126365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rcRect t="5960" r="218" b="12175"/>
          <a:stretch>
            <a:fillRect/>
          </a:stretch>
        </p:blipFill>
        <p:spPr>
          <a:xfrm>
            <a:off x="511175" y="2400300"/>
            <a:ext cx="9893300" cy="22415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7d195523061f1c0" descr="e7d195523061f1c0f0ec610a92cff745ee13794c7b8d98f8E73673273C9E8BE17CC3D63B9B1D6426C348A354AD505654C28F453CD7C8F90EADD06C08281DAED7140E5AAAED5880ECE414DFB6A93B82BE019406867034C3A8500A4827DCF3FBF74A471B736410707E336A01C9ADC9BE02ACCB8DF2121D81636A067B8AE80C6AB6F014154F4E7B7247" hidden="1"/>
          <p:cNvSpPr txBox="1"/>
          <p:nvPr/>
        </p:nvSpPr>
        <p:spPr>
          <a:xfrm>
            <a:off x="-355600" y="1803400"/>
            <a:ext cx="293927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e7d195523061f1c0f0ec610a92cff745ee13794c7b8d98f8E73673273C9E8BE17CC3D63B9B1D6426C348A354AD505654C28F453CD7C8F90EADD06C08281DAED7140E5AAAED5880ECE414DFB6A93B82BE019406867034C3A8500A4827DCF3FBF74A471B736410707E336A01C9ADC9BE02ACCB8DF2121D81636A067B8AE80C6AB6F014154F4E7B7247</a:t>
            </a:r>
            <a:endParaRPr lang="zh-CN" altLang="en-US" sz="100"/>
          </a:p>
        </p:txBody>
      </p:sp>
      <p:sp>
        <p:nvSpPr>
          <p:cNvPr id="3" name="文本框 2"/>
          <p:cNvSpPr txBox="1"/>
          <p:nvPr/>
        </p:nvSpPr>
        <p:spPr>
          <a:xfrm>
            <a:off x="356235" y="332105"/>
            <a:ext cx="609600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 defTabSz="914400">
              <a:buClrTx/>
              <a:buSzTx/>
              <a:buFontTx/>
            </a:pPr>
            <a:r>
              <a:rPr lang="en-US" altLang="zh-CN" sz="2400">
                <a:latin typeface="Arial" panose="020B0604020202020204" pitchFamily="34" charset="0"/>
                <a:sym typeface="+mn-ea"/>
              </a:rPr>
              <a:t>(7)</a:t>
            </a:r>
            <a:r>
              <a:rPr lang="zh-CN" altLang="en-US" sz="2400">
                <a:latin typeface="Arial" panose="020B0604020202020204" pitchFamily="34" charset="0"/>
                <a:sym typeface="+mn-ea"/>
              </a:rPr>
              <a:t>求表长</a:t>
            </a:r>
            <a:endParaRPr lang="zh-CN" altLang="en-US" sz="2400">
              <a:latin typeface="Arial" panose="020B0604020202020204" pitchFamily="34" charset="0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65480" y="1363345"/>
            <a:ext cx="6096000" cy="34150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/*求表长*/</a:t>
            </a:r>
            <a:endParaRPr lang="zh-CN" altLang="en-US"/>
          </a:p>
          <a:p>
            <a:r>
              <a:rPr lang="zh-CN" altLang="en-US"/>
              <a:t>int Length(LinkList L){</a:t>
            </a:r>
            <a:endParaRPr lang="zh-CN" altLang="en-US"/>
          </a:p>
          <a:p>
            <a:r>
              <a:rPr lang="zh-CN" altLang="en-US"/>
              <a:t>    int </a:t>
            </a:r>
            <a:r>
              <a:rPr lang="en-US" altLang="zh-CN"/>
              <a:t>len</a:t>
            </a:r>
            <a:r>
              <a:rPr lang="zh-CN" altLang="en-US"/>
              <a:t>=0;</a:t>
            </a:r>
            <a:endParaRPr lang="zh-CN" altLang="en-US"/>
          </a:p>
          <a:p>
            <a:r>
              <a:rPr lang="zh-CN" altLang="en-US"/>
              <a:t>    LNode *</a:t>
            </a:r>
            <a:r>
              <a:rPr lang="en-US" altLang="zh-CN"/>
              <a:t>p</a:t>
            </a:r>
            <a:r>
              <a:rPr lang="zh-CN" altLang="en-US"/>
              <a:t>=L-&gt;next;//指向首元结点，以免将头结点算在表长中</a:t>
            </a:r>
            <a:endParaRPr lang="zh-CN" altLang="en-US"/>
          </a:p>
          <a:p>
            <a:r>
              <a:rPr lang="zh-CN" altLang="en-US"/>
              <a:t>    while (</a:t>
            </a:r>
            <a:r>
              <a:rPr lang="en-US" altLang="zh-CN"/>
              <a:t>p</a:t>
            </a:r>
            <a:r>
              <a:rPr lang="zh-CN" altLang="en-US"/>
              <a:t>!=NULL){</a:t>
            </a:r>
            <a:endParaRPr lang="zh-CN" altLang="en-US"/>
          </a:p>
          <a:p>
            <a:r>
              <a:rPr lang="zh-CN" altLang="en-US"/>
              <a:t>        </a:t>
            </a:r>
            <a:r>
              <a:rPr lang="en-US" altLang="zh-CN"/>
              <a:t>len</a:t>
            </a:r>
            <a:r>
              <a:rPr lang="zh-CN" altLang="en-US"/>
              <a:t>++;</a:t>
            </a:r>
            <a:endParaRPr lang="zh-CN" altLang="en-US"/>
          </a:p>
          <a:p>
            <a:r>
              <a:rPr lang="zh-CN" altLang="en-US"/>
              <a:t>        s=s-&gt;next;</a:t>
            </a:r>
            <a:endParaRPr lang="zh-CN" altLang="en-US"/>
          </a:p>
          <a:p>
            <a:r>
              <a:rPr lang="zh-CN" altLang="en-US"/>
              <a:t>    }</a:t>
            </a:r>
            <a:endParaRPr lang="zh-CN" altLang="en-US"/>
          </a:p>
          <a:p>
            <a:r>
              <a:rPr lang="zh-CN" altLang="en-US"/>
              <a:t>    return </a:t>
            </a:r>
            <a:r>
              <a:rPr lang="en-US" altLang="zh-CN"/>
              <a:t>len</a:t>
            </a:r>
            <a:r>
              <a:rPr lang="zh-CN" altLang="en-US"/>
              <a:t>;</a:t>
            </a:r>
            <a:endParaRPr lang="zh-CN" altLang="en-US"/>
          </a:p>
          <a:p>
            <a:r>
              <a:rPr lang="zh-CN" altLang="en-US"/>
              <a:t>}</a:t>
            </a:r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ags/tag1.xml><?xml version="1.0" encoding="utf-8"?>
<p:tagLst xmlns:p="http://schemas.openxmlformats.org/presentationml/2006/main">
  <p:tag name="COMMONDATA" val="eyJoZGlkIjoiYzAwM2M2Nzk0ZTljYzBkN2QxYWFiZTA5YTBiOTAyMmIifQ=="/>
  <p:tag name="commondata" val="eyJoZGlkIjoiY2UxMjFiYzQ3OGNlMDRkOWQzYzEyZDhjODdlMDEzZjEifQ==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6253</Words>
  <Application>WPS 演示</Application>
  <PresentationFormat>宽屏</PresentationFormat>
  <Paragraphs>133</Paragraphs>
  <Slides>19</Slides>
  <Notes>8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8" baseType="lpstr">
      <vt:lpstr>Arial</vt:lpstr>
      <vt:lpstr>宋体</vt:lpstr>
      <vt:lpstr>Wingdings</vt:lpstr>
      <vt:lpstr>微软雅黑</vt:lpstr>
      <vt:lpstr>Arial Black</vt:lpstr>
      <vt:lpstr>等线</vt:lpstr>
      <vt:lpstr>Arial Unicode MS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Zhou Bobby</dc:creator>
  <cp:lastModifiedBy>别睡了</cp:lastModifiedBy>
  <cp:revision>35</cp:revision>
  <dcterms:created xsi:type="dcterms:W3CDTF">2020-11-30T00:47:00Z</dcterms:created>
  <dcterms:modified xsi:type="dcterms:W3CDTF">2024-04-10T03:54:51Z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2052-12.1.0.16417</vt:lpwstr>
  </property>
  <property fmtid="{D5CDD505-2E9C-101B-9397-08002B2CF9AE}" pid="3" name="ICV">
    <vt:lpwstr>CF6ADDC196A645559F3AAAB6B378B211_13</vt:lpwstr>
  </property>
</Properties>
</file>